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3" r:id="rId7"/>
    <p:sldId id="274" r:id="rId8"/>
    <p:sldId id="275" r:id="rId9"/>
    <p:sldId id="260" r:id="rId10"/>
    <p:sldId id="266" r:id="rId11"/>
    <p:sldId id="267" r:id="rId12"/>
    <p:sldId id="269" r:id="rId13"/>
    <p:sldId id="265" r:id="rId14"/>
    <p:sldId id="270" r:id="rId15"/>
    <p:sldId id="261" r:id="rId16"/>
    <p:sldId id="264" r:id="rId17"/>
    <p:sldId id="271" r:id="rId18"/>
    <p:sldId id="272" r:id="rId19"/>
    <p:sldId id="262" r:id="rId20"/>
    <p:sldId id="268" r:id="rId21"/>
    <p:sldId id="273" r:id="rId22"/>
  </p:sldIdLst>
  <p:sldSz cx="9906000" cy="6858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5">
          <p15:clr>
            <a:srgbClr val="A4A3A4"/>
          </p15:clr>
        </p15:guide>
        <p15:guide id="2" pos="31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E45"/>
    <a:srgbClr val="001A3A"/>
    <a:srgbClr val="00B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72" autoAdjust="0"/>
  </p:normalViewPr>
  <p:slideViewPr>
    <p:cSldViewPr snapToGrid="0" snapToObjects="1" showGuides="1">
      <p:cViewPr varScale="1">
        <p:scale>
          <a:sx n="53" d="100"/>
          <a:sy n="53" d="100"/>
        </p:scale>
        <p:origin x="1464" y="32"/>
      </p:cViewPr>
      <p:guideLst>
        <p:guide orient="horz" pos="2065"/>
        <p:guide pos="31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211F1-6315-41DC-82B7-BADEDC234A51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399B3-F523-480B-A114-E5D322798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975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Béton armé (présence d’une structure métallique, PH fortement basique, eau,…)</a:t>
            </a:r>
          </a:p>
          <a:p>
            <a:endParaRPr lang="fr-FR" dirty="0"/>
          </a:p>
          <a:p>
            <a:r>
              <a:rPr lang="fr-FR" dirty="0"/>
              <a:t>-Multiple</a:t>
            </a:r>
            <a:r>
              <a:rPr lang="fr-FR" baseline="0" dirty="0"/>
              <a:t>s nœuds sensitifs (peu gourmand en énergie, robuste à un environnement rude,…)</a:t>
            </a:r>
          </a:p>
          <a:p>
            <a:r>
              <a:rPr lang="fr-FR" baseline="0" dirty="0"/>
              <a:t>* Capture de grandeurs physiques (différents paramètres : température, humidité, cracks, corrosion,…)</a:t>
            </a:r>
          </a:p>
          <a:p>
            <a:r>
              <a:rPr lang="fr-FR" baseline="0" dirty="0"/>
              <a:t>* Communication sans-fils avec le nœud communicants (UWB-IR)</a:t>
            </a:r>
          </a:p>
          <a:p>
            <a:r>
              <a:rPr lang="fr-FR" baseline="0" dirty="0"/>
              <a:t>* Gestion de l’énergie</a:t>
            </a:r>
          </a:p>
          <a:p>
            <a:r>
              <a:rPr lang="fr-FR" baseline="0" dirty="0"/>
              <a:t>+ Récupération de l’énergie (RF ou WPT)</a:t>
            </a:r>
          </a:p>
          <a:p>
            <a:r>
              <a:rPr lang="fr-FR" baseline="0" dirty="0"/>
              <a:t>+ Stockage de l’énergie (</a:t>
            </a:r>
            <a:r>
              <a:rPr lang="fr-FR" baseline="0" dirty="0" err="1"/>
              <a:t>supercondensateur</a:t>
            </a:r>
            <a:r>
              <a:rPr lang="fr-FR" baseline="0" dirty="0"/>
              <a:t> ou batterie rechargeable)</a:t>
            </a:r>
          </a:p>
          <a:p>
            <a:r>
              <a:rPr lang="fr-FR" baseline="0" dirty="0"/>
              <a:t>* Pas de traitement /!\</a:t>
            </a:r>
          </a:p>
          <a:p>
            <a:endParaRPr lang="fr-FR" baseline="0" dirty="0"/>
          </a:p>
          <a:p>
            <a:r>
              <a:rPr lang="fr-FR" dirty="0"/>
              <a:t>-Un ou peu de nœuds communicants</a:t>
            </a:r>
            <a:r>
              <a:rPr lang="fr-FR" baseline="0" dirty="0"/>
              <a:t> :</a:t>
            </a:r>
            <a:endParaRPr lang="fr-FR" dirty="0"/>
          </a:p>
          <a:p>
            <a:r>
              <a:rPr lang="fr-FR" dirty="0"/>
              <a:t>* Communication</a:t>
            </a:r>
            <a:r>
              <a:rPr lang="fr-FR" baseline="0" dirty="0"/>
              <a:t> avec les nœuds sensitifs (réception de données, utilisation d’actuateurs, transmission d’ordres)</a:t>
            </a:r>
            <a:endParaRPr lang="fr-FR" dirty="0"/>
          </a:p>
          <a:p>
            <a:r>
              <a:rPr lang="fr-FR" dirty="0"/>
              <a:t>{* Traitement des données</a:t>
            </a:r>
            <a:r>
              <a:rPr lang="fr-FR" baseline="0" dirty="0"/>
              <a:t> (mesures indirectes)}</a:t>
            </a:r>
          </a:p>
          <a:p>
            <a:r>
              <a:rPr lang="fr-FR" dirty="0"/>
              <a:t>{* Communication</a:t>
            </a:r>
            <a:r>
              <a:rPr lang="fr-FR" baseline="0" dirty="0"/>
              <a:t> avec </a:t>
            </a:r>
            <a:r>
              <a:rPr lang="fr-FR" dirty="0"/>
              <a:t>d’autres nœuds communicants [et la plateforme</a:t>
            </a:r>
            <a:r>
              <a:rPr lang="fr-FR" baseline="0" dirty="0"/>
              <a:t> BIM]}</a:t>
            </a:r>
            <a:endParaRPr lang="fr-FR" dirty="0"/>
          </a:p>
          <a:p>
            <a:r>
              <a:rPr lang="fr-FR" dirty="0"/>
              <a:t>{* Stockage</a:t>
            </a:r>
            <a:r>
              <a:rPr lang="fr-FR" baseline="0" dirty="0"/>
              <a:t> de données fournies par les nœuds sensitifs[, par d’autres nœuds communicants et par la plateforme BIM (supervision et traçabilité)]}</a:t>
            </a:r>
            <a:endParaRPr lang="fr-FR" dirty="0"/>
          </a:p>
          <a:p>
            <a:r>
              <a:rPr lang="fr-FR" dirty="0"/>
              <a:t>[*</a:t>
            </a:r>
            <a:r>
              <a:rPr lang="fr-FR" baseline="0" dirty="0"/>
              <a:t> Alimenté en énergie]</a:t>
            </a:r>
          </a:p>
          <a:p>
            <a:endParaRPr lang="fr-FR" baseline="0" dirty="0"/>
          </a:p>
          <a:p>
            <a:endParaRPr lang="fr-FR" baseline="0" dirty="0"/>
          </a:p>
          <a:p>
            <a:r>
              <a:rPr lang="fr-FR" baseline="0" dirty="0"/>
              <a:t>[] ne me concerne pas</a:t>
            </a:r>
          </a:p>
          <a:p>
            <a:r>
              <a:rPr lang="fr-FR" baseline="0" dirty="0"/>
              <a:t>{} est-ce que ça me concerne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399B3-F523-480B-A114-E5D322798F9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607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399B3-F523-480B-A114-E5D322798F9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72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399B3-F523-480B-A114-E5D322798F9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28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399B3-F523-480B-A114-E5D322798F9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67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399B3-F523-480B-A114-E5D322798F9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75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53940"/>
            <a:ext cx="9906000" cy="1212684"/>
          </a:xfrm>
          <a:prstGeom prst="rect">
            <a:avLst/>
          </a:prstGeom>
        </p:spPr>
        <p:txBody>
          <a:bodyPr/>
          <a:lstStyle>
            <a:lvl1pPr algn="r">
              <a:defRPr b="0">
                <a:latin typeface="Arial"/>
                <a:cs typeface="Arial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EECDCFD7-1C97-8348-8BEC-C078C551A430}" type="datetimeFigureOut">
              <a:rPr lang="fr-FR" smtClean="0"/>
              <a:pPr/>
              <a:t>27/07/2018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65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4432" y="219042"/>
            <a:ext cx="8707792" cy="565079"/>
          </a:xfrm>
        </p:spPr>
        <p:txBody>
          <a:bodyPr wrap="square" tIns="0" bIns="0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460824" y="6356351"/>
            <a:ext cx="2311400" cy="365125"/>
          </a:xfrm>
        </p:spPr>
        <p:txBody>
          <a:bodyPr/>
          <a:lstStyle/>
          <a:p>
            <a:fld id="{8C903B57-454D-0C4C-8E06-5C7FC8D793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94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file://localhost/Users/daurat/1-TRAVAUX%20DOMI/1-TRAVAUX/1-Equipes%20de%20recherche/COM_Marie-Laure/Nouvelle%20charte%20graphique/LAAS-2016.jpg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Users/daurat/1-TRAVAUX%20DOMI/1-TRAVAUX/1-Equipes%20de%20recherche/COM_Marie-Laure/Nouvelle%20charte%20graphique/LAAS-2016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585291"/>
            <a:ext cx="9906000" cy="1492582"/>
          </a:xfrm>
          <a:prstGeom prst="rect">
            <a:avLst/>
          </a:prstGeom>
          <a:solidFill>
            <a:srgbClr val="001A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>
          <a:xfrm>
            <a:off x="4423188" y="3012353"/>
            <a:ext cx="5482813" cy="182880"/>
          </a:xfrm>
          <a:prstGeom prst="rect">
            <a:avLst/>
          </a:prstGeom>
          <a:solidFill>
            <a:srgbClr val="FF2E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93662" y="28449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AD7"/>
                </a:solidFill>
                <a:latin typeface="Avenir Book"/>
                <a:cs typeface="Avenir Book"/>
              </a:defRPr>
            </a:lvl1pPr>
          </a:lstStyle>
          <a:p>
            <a:fld id="{EECDCFD7-1C97-8348-8BEC-C078C551A430}" type="datetimeFigureOut">
              <a:rPr lang="fr-FR" smtClean="0"/>
              <a:pPr/>
              <a:t>27/07/2018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19" y="76372"/>
            <a:ext cx="1792612" cy="95402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7358" y="6356350"/>
            <a:ext cx="9913358" cy="501651"/>
          </a:xfrm>
          <a:prstGeom prst="rect">
            <a:avLst/>
          </a:prstGeom>
          <a:solidFill>
            <a:srgbClr val="001A3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900" dirty="0">
                <a:solidFill>
                  <a:srgbClr val="00BAD7"/>
                </a:solidFill>
                <a:latin typeface="Avenir Light"/>
                <a:cs typeface="Avenir Light"/>
              </a:rPr>
              <a:t>	LAAS-CNRS</a:t>
            </a:r>
            <a:br>
              <a:rPr lang="fr-FR" sz="900" dirty="0">
                <a:solidFill>
                  <a:srgbClr val="00BAD7"/>
                </a:solidFill>
                <a:latin typeface="Avenir Light"/>
                <a:cs typeface="Avenir Light"/>
              </a:rPr>
            </a:br>
            <a:r>
              <a:rPr lang="fr-FR" sz="900" dirty="0">
                <a:solidFill>
                  <a:srgbClr val="00BAD7"/>
                </a:solidFill>
                <a:latin typeface="Avenir Light"/>
                <a:cs typeface="Avenir Light"/>
              </a:rPr>
              <a:t>	/</a:t>
            </a:r>
            <a:r>
              <a:rPr lang="fr-FR" sz="900" dirty="0">
                <a:latin typeface="Avenir Light"/>
                <a:cs typeface="Avenir Light"/>
              </a:rPr>
              <a:t> Laboratoire d’analyse et d’architecture des systèmes du CNRS</a:t>
            </a:r>
          </a:p>
        </p:txBody>
      </p:sp>
      <p:pic>
        <p:nvPicPr>
          <p:cNvPr id="2" name="Image 1" descr="CNRSfilaire-Mono-B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0" y="6384163"/>
            <a:ext cx="432000" cy="432000"/>
          </a:xfrm>
          <a:prstGeom prst="rect">
            <a:avLst/>
          </a:prstGeom>
        </p:spPr>
      </p:pic>
      <p:pic>
        <p:nvPicPr>
          <p:cNvPr id="3" name="Image 2" descr="UT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602" y="6374892"/>
            <a:ext cx="381620" cy="453519"/>
          </a:xfrm>
          <a:prstGeom prst="rect">
            <a:avLst/>
          </a:prstGeom>
        </p:spPr>
      </p:pic>
      <p:sp>
        <p:nvSpPr>
          <p:cNvPr id="5" name="ZoneTexte 4"/>
          <p:cNvSpPr txBox="1"/>
          <p:nvPr userDrawn="1"/>
        </p:nvSpPr>
        <p:spPr>
          <a:xfrm>
            <a:off x="7934999" y="6377983"/>
            <a:ext cx="1566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dirty="0">
                <a:solidFill>
                  <a:schemeClr val="bg1"/>
                </a:solidFill>
                <a:latin typeface="Avenir Light"/>
                <a:cs typeface="Avenir Light"/>
              </a:rPr>
              <a:t>Laboratoire conventionné</a:t>
            </a:r>
            <a:br>
              <a:rPr lang="fr-FR" sz="800" dirty="0">
                <a:solidFill>
                  <a:schemeClr val="bg1"/>
                </a:solidFill>
                <a:latin typeface="Avenir Light"/>
                <a:cs typeface="Avenir Light"/>
              </a:rPr>
            </a:br>
            <a:r>
              <a:rPr lang="fr-FR" sz="800" dirty="0">
                <a:solidFill>
                  <a:schemeClr val="bg1"/>
                </a:solidFill>
                <a:latin typeface="Avenir Light"/>
                <a:cs typeface="Avenir Light"/>
              </a:rPr>
              <a:t>avec l’Université Fédérale</a:t>
            </a:r>
            <a:br>
              <a:rPr lang="fr-FR" sz="800" baseline="0" dirty="0">
                <a:solidFill>
                  <a:schemeClr val="bg1"/>
                </a:solidFill>
                <a:latin typeface="Avenir Light"/>
                <a:cs typeface="Avenir Light"/>
              </a:rPr>
            </a:br>
            <a:r>
              <a:rPr lang="fr-FR" sz="800" baseline="0" dirty="0">
                <a:solidFill>
                  <a:schemeClr val="bg1"/>
                </a:solidFill>
                <a:latin typeface="Avenir Light"/>
                <a:cs typeface="Avenir Light"/>
              </a:rPr>
              <a:t>de Toulouse Midi-Pyrénées</a:t>
            </a:r>
            <a:endParaRPr lang="fr-FR" sz="800" dirty="0">
              <a:solidFill>
                <a:schemeClr val="bg1"/>
              </a:solidFill>
              <a:latin typeface="Avenir Light"/>
              <a:cs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163425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195620" y="14854"/>
            <a:ext cx="8784650" cy="861543"/>
          </a:xfrm>
          <a:prstGeom prst="rect">
            <a:avLst/>
          </a:prstGeom>
          <a:solidFill>
            <a:srgbClr val="001A3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45892" y="209935"/>
            <a:ext cx="8622568" cy="565079"/>
          </a:xfrm>
          <a:prstGeom prst="rect">
            <a:avLst/>
          </a:prstGeom>
          <a:solidFill>
            <a:schemeClr val="bg1"/>
          </a:solidFill>
          <a:effectLst>
            <a:glow>
              <a:schemeClr val="bg2">
                <a:alpha val="75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0" rIns="91440" bIns="0" rtlCol="0" anchor="ctr">
            <a:normAutofit/>
          </a:bodyPr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5" y="76373"/>
            <a:ext cx="1068864" cy="568847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6037-DE8D-DD4E-A77E-C5BE3B5C831C}" type="datetimeFigureOut">
              <a:rPr lang="fr-FR" smtClean="0"/>
              <a:t>27/07/2018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3B57-454D-0C4C-8E06-5C7FC8D793F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7358" y="6304361"/>
            <a:ext cx="9913358" cy="501651"/>
          </a:xfrm>
          <a:prstGeom prst="rect">
            <a:avLst/>
          </a:prstGeom>
          <a:solidFill>
            <a:srgbClr val="001A3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900" dirty="0">
                <a:solidFill>
                  <a:srgbClr val="00BAD7"/>
                </a:solidFill>
                <a:latin typeface="Avenir Light"/>
                <a:cs typeface="Avenir Light"/>
              </a:rPr>
              <a:t>LAAS-CNRS</a:t>
            </a:r>
            <a:br>
              <a:rPr lang="fr-FR" sz="900" dirty="0">
                <a:solidFill>
                  <a:srgbClr val="00BAD7"/>
                </a:solidFill>
                <a:latin typeface="Avenir Light"/>
                <a:cs typeface="Avenir Light"/>
              </a:rPr>
            </a:br>
            <a:r>
              <a:rPr lang="fr-FR" sz="900" dirty="0">
                <a:solidFill>
                  <a:srgbClr val="00BAD7"/>
                </a:solidFill>
                <a:latin typeface="Avenir Light"/>
                <a:cs typeface="Avenir Light"/>
              </a:rPr>
              <a:t>/</a:t>
            </a:r>
            <a:r>
              <a:rPr lang="fr-FR" sz="900" dirty="0">
                <a:latin typeface="Avenir Light"/>
                <a:cs typeface="Avenir Light"/>
              </a:rPr>
              <a:t> Laboratoire d’analyse et d’architecture des systèmes du CNRS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4415874" y="6675120"/>
            <a:ext cx="5547452" cy="182880"/>
          </a:xfrm>
          <a:prstGeom prst="rect">
            <a:avLst/>
          </a:prstGeom>
          <a:solidFill>
            <a:srgbClr val="FF2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Espace réservé du numéro de diapositive 5"/>
          <p:cNvSpPr txBox="1">
            <a:spLocks/>
          </p:cNvSpPr>
          <p:nvPr userDrawn="1"/>
        </p:nvSpPr>
        <p:spPr>
          <a:xfrm>
            <a:off x="7460824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C903B57-454D-0C4C-8E06-5C7FC8D793F7}" type="slidenum">
              <a:rPr lang="fr-FR" smtClean="0">
                <a:solidFill>
                  <a:schemeClr val="bg1">
                    <a:lumMod val="75000"/>
                  </a:schemeClr>
                </a:solidFill>
              </a:rPr>
              <a:pPr algn="r"/>
              <a:t>‹N°›</a:t>
            </a:fld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58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BAD7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BAD7"/>
        </a:buClr>
        <a:buSzPct val="95000"/>
        <a:buFont typeface="Lucida Grande"/>
        <a:buChar char="&gt;"/>
        <a:defRPr sz="3200" kern="1200">
          <a:solidFill>
            <a:srgbClr val="001A3A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AD7"/>
        </a:buClr>
        <a:buFont typeface="Wingdings" charset="2"/>
        <a:buChar char="§"/>
        <a:defRPr sz="2800" kern="1200">
          <a:solidFill>
            <a:srgbClr val="001A3A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F2E45"/>
        </a:buClr>
        <a:buFont typeface="Arial"/>
        <a:buChar char="•"/>
        <a:defRPr sz="2400" kern="1200">
          <a:solidFill>
            <a:srgbClr val="7F7F7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AD7"/>
        </a:buClr>
        <a:buFont typeface="Arial"/>
        <a:buChar char="–"/>
        <a:defRPr sz="2000" kern="1200">
          <a:solidFill>
            <a:srgbClr val="001A3A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F2E45"/>
        </a:buClr>
        <a:buFont typeface="Lucida Grande"/>
        <a:buChar char="-"/>
        <a:defRPr sz="2000" kern="1200">
          <a:solidFill>
            <a:srgbClr val="001A3A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eeexplore.ieee.org/stamp/stamp.jsp?arnumber=4460126" TargetMode="External"/><Relationship Id="rId13" Type="http://schemas.openxmlformats.org/officeDocument/2006/relationships/hyperlink" Target="https://www.linkedin.com/pulse/sigfox-demonstrates-its-great-fit-energy-harvesting-maxime-schacht" TargetMode="External"/><Relationship Id="rId3" Type="http://schemas.openxmlformats.org/officeDocument/2006/relationships/hyperlink" Target="http://www.sciencedirect.com/science/article/pii/S1474034606000498" TargetMode="External"/><Relationship Id="rId7" Type="http://schemas.openxmlformats.org/officeDocument/2006/relationships/hyperlink" Target="http://www.ti.com/lit/ds/symlink/cc2541.pdf" TargetMode="External"/><Relationship Id="rId12" Type="http://schemas.openxmlformats.org/officeDocument/2006/relationships/hyperlink" Target="https://partners.sigfox.com/products/sfm10r1" TargetMode="External"/><Relationship Id="rId2" Type="http://schemas.openxmlformats.org/officeDocument/2006/relationships/hyperlink" Target="http://ascelibrary.org/doi/abs/10.1061/(ASCE)CO.1943-7862.000037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dpi.com/1424-8220/12/9/11734/htm" TargetMode="External"/><Relationship Id="rId11" Type="http://schemas.openxmlformats.org/officeDocument/2006/relationships/hyperlink" Target="https://www.sigfox.com/en" TargetMode="External"/><Relationship Id="rId5" Type="http://schemas.openxmlformats.org/officeDocument/2006/relationships/hyperlink" Target="http://docs-europe.electrocomponents.com/webdocs/14fe/0900766b814fefe8.pdf" TargetMode="External"/><Relationship Id="rId10" Type="http://schemas.openxmlformats.org/officeDocument/2006/relationships/hyperlink" Target="http://www.farnell.com/datasheets/2140371.pdf?_ga=2.247993351.1674118544.1510763214-1293196859.1510763214&amp;_gac=1.48899730.1510763214.EAIaIQobChMI-pqPxP_A1wIVSjobCh1yegw7EAAYASAAEgLd8PD_BwE" TargetMode="External"/><Relationship Id="rId4" Type="http://schemas.openxmlformats.org/officeDocument/2006/relationships/hyperlink" Target="https://www.tekes.fi/globalassets/global/ohjelmat-ja-palvelut/paattyneet-ohjelmat/yhdyskunta/report_rfid_in_construction.pdf" TargetMode="External"/><Relationship Id="rId9" Type="http://schemas.openxmlformats.org/officeDocument/2006/relationships/hyperlink" Target="http://ieeexplore.ieee.org/stamp/stamp.jsp?arnumber=7377400" TargetMode="External"/><Relationship Id="rId14" Type="http://schemas.openxmlformats.org/officeDocument/2006/relationships/hyperlink" Target="https://www.theses.fr/2010ISAT0026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pi.com/1424-8220/17/2/265/htm" TargetMode="External"/><Relationship Id="rId2" Type="http://schemas.openxmlformats.org/officeDocument/2006/relationships/hyperlink" Target="http://ieeexplore.ieee.org/stamp/stamp.jsp?arnumber=7894175&amp;tag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egruyter.com/downloadpdf/j/msr.2016.16.issue-6/msr-2016-0039/msr-2016-0039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pi.com/1424-8220/17/11/2566/htm" TargetMode="External"/><Relationship Id="rId2" Type="http://schemas.openxmlformats.org/officeDocument/2006/relationships/hyperlink" Target="http://ieeexplore.ieee.org/stamp/stamp.jsp?arnumber=806596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al.archives-ouvertes.fr/hal-01020338/document" TargetMode="External"/><Relationship Id="rId7" Type="http://schemas.openxmlformats.org/officeDocument/2006/relationships/hyperlink" Target="http://ieeexplore.ieee.org/stamp/stamp.jsp?arnumber=5522465" TargetMode="External"/><Relationship Id="rId2" Type="http://schemas.openxmlformats.org/officeDocument/2006/relationships/hyperlink" Target="http://ir.lib.uwo.ca/cgi/viewcontent.cgi?article=1219&amp;context=csce20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xplore.ieee.org/stamp/stamp.jsp?arnumber=381877" TargetMode="External"/><Relationship Id="rId5" Type="http://schemas.openxmlformats.org/officeDocument/2006/relationships/hyperlink" Target="http://www.mdpi.com/1424-8220/17/11/2566/htm" TargetMode="External"/><Relationship Id="rId4" Type="http://schemas.openxmlformats.org/officeDocument/2006/relationships/hyperlink" Target="http://ieeexplore.ieee.org/stamp/stamp.jsp?arnumber=8065969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ieeexplore.ieee.org/stamp/stamp.jsp?arnumber=7808920" TargetMode="External"/><Relationship Id="rId3" Type="http://schemas.openxmlformats.org/officeDocument/2006/relationships/hyperlink" Target="http://ieeexplore.ieee.org/stamp/stamp.jsp?arnumber=8065969" TargetMode="External"/><Relationship Id="rId7" Type="http://schemas.openxmlformats.org/officeDocument/2006/relationships/hyperlink" Target="https://ac.els-cdn.com/S2214785317308283/1-s2.0-S2214785317308283-main.pdf?_tid=26d19402-cae0-11e7-9913-00000aacb361&amp;acdnat=1510845153_5800dba22f778f312ac9173d2a5ff4a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dfs.semanticscholar.org/7f7d/0c7e5eebb72e25c1560d73a2a75f63687c47.pdf" TargetMode="External"/><Relationship Id="rId11" Type="http://schemas.openxmlformats.org/officeDocument/2006/relationships/hyperlink" Target="https://www.tekes.fi/globalassets/global/ohjelmat-ja-palvelut/paattyneet-ohjelmat/yhdyskunta/report_rfid_in_construction.pdf" TargetMode="External"/><Relationship Id="rId5" Type="http://schemas.openxmlformats.org/officeDocument/2006/relationships/hyperlink" Target="http://ieeexplore.ieee.org/stamp/stamp.jsp?arnumber=7894175&amp;tag=1" TargetMode="External"/><Relationship Id="rId10" Type="http://schemas.openxmlformats.org/officeDocument/2006/relationships/hyperlink" Target="http://ascelibrary.org/doi/abs/10.1061/(ASCE)CO.1943-7862.0000376" TargetMode="External"/><Relationship Id="rId4" Type="http://schemas.openxmlformats.org/officeDocument/2006/relationships/hyperlink" Target="http://www.mdpi.com/1424-8220/17/11/2566/htm" TargetMode="External"/><Relationship Id="rId9" Type="http://schemas.openxmlformats.org/officeDocument/2006/relationships/hyperlink" Target="http://www.mdpi.com/1424-8220/16/4/496/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3029"/>
            <a:ext cx="9906000" cy="1213161"/>
          </a:xfrm>
        </p:spPr>
        <p:txBody>
          <a:bodyPr/>
          <a:lstStyle/>
          <a:p>
            <a:r>
              <a:rPr lang="fr-FR" dirty="0" err="1"/>
              <a:t>McBIM</a:t>
            </a:r>
            <a:r>
              <a:rPr lang="fr-FR" dirty="0"/>
              <a:t> - Matière Communicante au service du BIM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906000" cy="1752600"/>
          </a:xfrm>
        </p:spPr>
        <p:txBody>
          <a:bodyPr/>
          <a:lstStyle/>
          <a:p>
            <a:r>
              <a:rPr lang="fr-FR" dirty="0"/>
              <a:t>Etat de l’Art</a:t>
            </a:r>
          </a:p>
          <a:p>
            <a:r>
              <a:rPr lang="fr-FR" dirty="0"/>
              <a:t>Réseaux de capteurs sans-fils dédiés à la surveillance des structures en béton armé</a:t>
            </a:r>
          </a:p>
          <a:p>
            <a:endParaRPr lang="fr-FR" sz="2000" dirty="0"/>
          </a:p>
          <a:p>
            <a:r>
              <a:rPr lang="fr-FR" sz="2000" dirty="0"/>
              <a:t>WP2 : </a:t>
            </a:r>
            <a:r>
              <a:rPr lang="en-US" sz="2000" dirty="0"/>
              <a:t>Wireless sensor network development &amp; deployment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892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télécommunication (SN-CM)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17480" y="13620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Références</a:t>
            </a:r>
          </a:p>
          <a:p>
            <a:pPr lvl="2"/>
            <a:r>
              <a:rPr lang="fr-FR" sz="1800" dirty="0"/>
              <a:t>RFID</a:t>
            </a:r>
          </a:p>
          <a:p>
            <a:pPr marL="914400" lvl="2" indent="0">
              <a:spcBef>
                <a:spcPts val="0"/>
              </a:spcBef>
              <a:buClrTx/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Life-Cycle Approach For Implementing RFID Technology In Construction: Learning From Academic And Industry Use Cases – 2011 - </a:t>
            </a: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  <a:hlinkClick r:id="rId2"/>
              </a:rPr>
              <a:t>http://ascelibrary.org/doi/abs/10.1061/(ASCE)CO.1943-7862.0000376</a:t>
            </a: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 algn="just">
              <a:spcBef>
                <a:spcPts val="0"/>
              </a:spcBef>
              <a:buClrTx/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Radio-Frequency Identification (RFID) applications: A brief introduction – 2007 - </a:t>
            </a: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http://www.sciencedirect.com/science/article/pii/S1474034606000498</a:t>
            </a: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spcBef>
                <a:spcPts val="0"/>
              </a:spcBef>
              <a:buClrTx/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Review of the current state of Radio Frequency Identification (RFID) Technology, its use and potential future use in Construction – 2006 - </a:t>
            </a: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  <a:hlinkClick r:id="rId4"/>
              </a:rPr>
              <a:t>https://www.tekes.fi/globalassets/global/ohjelmat-ja-palvelut/paattyneet-ohjelmat/yhdyskunta/report_rfid_in_construction.pdf</a:t>
            </a: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2"/>
            <a:r>
              <a:rPr lang="fr-FR" sz="1800" dirty="0" err="1"/>
              <a:t>Xbee</a:t>
            </a:r>
            <a:endParaRPr lang="fr-FR" sz="1800" dirty="0"/>
          </a:p>
          <a:p>
            <a:pPr marL="914400" lvl="2" indent="0">
              <a:buNone/>
            </a:pP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</a:rPr>
              <a:t>XBEE® AND XBEE-PRO® ZIGBEE – 2015 - 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5"/>
              </a:rPr>
              <a:t>http://docs-europe.electrocomponents.com/webdocs/14fe/0900766b814fefe8.pdf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2"/>
            <a:r>
              <a:rPr lang="fr-FR" sz="1800" dirty="0"/>
              <a:t>Bluetooth </a:t>
            </a:r>
            <a:r>
              <a:rPr lang="fr-FR" sz="1800" dirty="0" err="1"/>
              <a:t>Low</a:t>
            </a:r>
            <a:r>
              <a:rPr lang="fr-FR" sz="1800" dirty="0"/>
              <a:t> </a:t>
            </a:r>
            <a:r>
              <a:rPr lang="fr-FR" sz="1800" dirty="0" err="1"/>
              <a:t>Energy</a:t>
            </a:r>
            <a:endParaRPr lang="fr-FR" sz="1800" dirty="0"/>
          </a:p>
          <a:p>
            <a:pPr marL="914400" lvl="2" indent="0"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Overview and Evaluation of Bluetooth Low Energy: An Emerging Low-Power Wireless Technology – 2012 - 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6"/>
              </a:rPr>
              <a:t>http://www.mdpi.com/1424-8220/12/9/11734/htm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buNone/>
            </a:pP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7"/>
              </a:rPr>
              <a:t>http://www.ti.com/lit/ds/symlink/cc2541.pdf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2"/>
            <a:r>
              <a:rPr lang="fr-FR" sz="1800" dirty="0" err="1"/>
              <a:t>WiFi</a:t>
            </a:r>
            <a:endParaRPr lang="fr-FR" sz="1800" dirty="0"/>
          </a:p>
          <a:p>
            <a:pPr marL="914400" lvl="2" indent="0">
              <a:spcBef>
                <a:spcPts val="0"/>
              </a:spcBef>
              <a:buClrTx/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A Comparative Study of Wireless Protocols: Bluetooth, UWB, ZigBee, and Wi-Fi - 2007 - 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8"/>
              </a:rPr>
              <a:t>http://ieeexplore.ieee.org/stamp/stamp.jsp?arnumber=4460126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2"/>
            <a:r>
              <a:rPr lang="fr-FR" sz="1800" dirty="0" err="1"/>
              <a:t>LoRa</a:t>
            </a:r>
            <a:endParaRPr lang="fr-FR" sz="1800" dirty="0"/>
          </a:p>
          <a:p>
            <a:pPr marL="914400" lvl="2" indent="0"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On the Coverage of LPWANs: Range Evaluation and Channel Attenuation Model for </a:t>
            </a:r>
            <a:r>
              <a:rPr lang="en-US" sz="900" dirty="0" err="1">
                <a:solidFill>
                  <a:prstClr val="black"/>
                </a:solidFill>
                <a:latin typeface="Calibri"/>
                <a:cs typeface="+mn-cs"/>
              </a:rPr>
              <a:t>LoRa</a:t>
            </a: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 Technology – 2015 - </a:t>
            </a: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  <a:hlinkClick r:id="rId9"/>
              </a:rPr>
              <a:t>http://ieeexplore.ieee.org/stamp/stamp.jsp?arnumber=7377400</a:t>
            </a: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  <a:hlinkClick r:id="rId10"/>
              </a:rPr>
              <a:t>http://www.farnell.com/datasheets/2140371.pdf?_ga=2.247993351.1674118544.1510763214-1293196859.1510763214&amp;_gac=1.48899730.1510763214.EAIaIQobChMI-pqPxP_A1wIVSjobCh1yegw7EAAYASAAEgLd8PD_BwE</a:t>
            </a: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2"/>
            <a:r>
              <a:rPr lang="fr-FR" sz="1800" dirty="0" err="1"/>
              <a:t>SigFox</a:t>
            </a:r>
            <a:endParaRPr lang="fr-FR" sz="1800" dirty="0"/>
          </a:p>
          <a:p>
            <a:pPr marL="914400" lvl="2" indent="0">
              <a:buNone/>
            </a:pP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11"/>
              </a:rPr>
              <a:t>https://www.sigfox.com/en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buNone/>
            </a:pP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12"/>
              </a:rPr>
              <a:t>https://partners.sigfox.com/products/sfm10r1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buNone/>
            </a:pP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13"/>
              </a:rPr>
              <a:t>https://www.linkedin.com/pulse/sigfox-demonstrates-its-great-fit-energy-harvesting-maxime-schacht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</a:rPr>
              <a:t> - Existe un </a:t>
            </a:r>
            <a:r>
              <a:rPr lang="fr-FR" sz="900" dirty="0" err="1">
                <a:solidFill>
                  <a:prstClr val="black"/>
                </a:solidFill>
                <a:latin typeface="Calibri"/>
                <a:cs typeface="+mn-cs"/>
              </a:rPr>
              <a:t>cookbook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</a:rPr>
              <a:t> pour les partenaires</a:t>
            </a:r>
          </a:p>
          <a:p>
            <a:pPr lvl="2"/>
            <a:r>
              <a:rPr lang="fr-FR" sz="1800" dirty="0"/>
              <a:t>UWB</a:t>
            </a:r>
          </a:p>
          <a:p>
            <a:pPr marL="914400" lvl="2" indent="0">
              <a:spcBef>
                <a:spcPts val="0"/>
              </a:spcBef>
              <a:buClrTx/>
              <a:buNone/>
            </a:pPr>
            <a:r>
              <a:rPr lang="en-US" sz="900" dirty="0">
                <a:solidFill>
                  <a:prstClr val="black"/>
                </a:solidFill>
                <a:latin typeface="Calibri"/>
                <a:cs typeface="+mn-cs"/>
              </a:rPr>
              <a:t>A Comparative Study of Wireless Protocols: Bluetooth, UWB, ZigBee, and Wi-Fi - 2007 - 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8"/>
              </a:rPr>
              <a:t>http://ieeexplore.ieee.org/stamp/stamp.jsp?arnumber=4460126</a:t>
            </a:r>
            <a:endParaRPr lang="fr-FR" sz="900" dirty="0"/>
          </a:p>
          <a:p>
            <a:pPr lvl="2"/>
            <a:r>
              <a:rPr lang="fr-FR" sz="1800" dirty="0"/>
              <a:t>UWB-IR</a:t>
            </a:r>
          </a:p>
          <a:p>
            <a:pPr marL="914400" lvl="2" indent="0">
              <a:buNone/>
            </a:pP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</a:rPr>
              <a:t>INTERFACE RADIO IR-UWB RECONFIGURABLE POUR LES RESEAUX DE MICROSYSTEMES COMMUNICANTS – 2010 - </a:t>
            </a:r>
            <a:r>
              <a:rPr lang="fr-FR" sz="900" dirty="0">
                <a:solidFill>
                  <a:prstClr val="black"/>
                </a:solidFill>
                <a:latin typeface="Calibri"/>
                <a:cs typeface="+mn-cs"/>
                <a:hlinkClick r:id="rId14"/>
              </a:rPr>
              <a:t>https://www.theses.fr/2010ISAT0026</a:t>
            </a:r>
            <a:endParaRPr lang="fr-FR" sz="9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buNone/>
            </a:pPr>
            <a:endParaRPr lang="fr-FR" sz="8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914400" lvl="2" indent="0">
              <a:buNone/>
            </a:pPr>
            <a:endParaRPr lang="fr-FR" sz="800" dirty="0"/>
          </a:p>
          <a:p>
            <a:pPr marL="457200" lvl="1" indent="0">
              <a:buFont typeface="Wingdings" charset="2"/>
              <a:buNone/>
            </a:pPr>
            <a:endParaRPr lang="fr-FR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002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/>
          <a:lstStyle/>
          <a:p>
            <a:pPr marL="1371600" lvl="3" indent="0">
              <a:buNone/>
            </a:pPr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mesure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62840"/>
              </p:ext>
            </p:extLst>
          </p:nvPr>
        </p:nvGraphicFramePr>
        <p:xfrm>
          <a:off x="217482" y="1114706"/>
          <a:ext cx="9397050" cy="502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850">
                  <a:extLst>
                    <a:ext uri="{9D8B030D-6E8A-4147-A177-3AD203B41FA5}">
                      <a16:colId xmlns:a16="http://schemas.microsoft.com/office/drawing/2014/main" val="2202465436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31733457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19744734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47339122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1794919961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022366589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946302416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1620061655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1522792058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337937544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2563558212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3674461932"/>
                    </a:ext>
                  </a:extLst>
                </a:gridCol>
                <a:gridCol w="722850">
                  <a:extLst>
                    <a:ext uri="{9D8B030D-6E8A-4147-A177-3AD203B41FA5}">
                      <a16:colId xmlns:a16="http://schemas.microsoft.com/office/drawing/2014/main" val="144281281"/>
                    </a:ext>
                  </a:extLst>
                </a:gridCol>
              </a:tblGrid>
              <a:tr h="92560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Type de capteur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dirty="0"/>
                        <a:t>Thermistance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Capteur de température et humidité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Jauge de contrainte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Fibre optique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Accéléromètre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Capteur </a:t>
                      </a:r>
                      <a:r>
                        <a:rPr lang="fr-FR" sz="800" dirty="0" err="1"/>
                        <a:t>piézocéramique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Capteur ultrason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Antenne RFID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Surface </a:t>
                      </a:r>
                      <a:r>
                        <a:rPr lang="fr-FR" sz="800" dirty="0" err="1"/>
                        <a:t>acoustic</a:t>
                      </a:r>
                      <a:r>
                        <a:rPr lang="fr-FR" sz="800" dirty="0"/>
                        <a:t> </a:t>
                      </a:r>
                      <a:r>
                        <a:rPr lang="fr-FR" sz="800" dirty="0" err="1"/>
                        <a:t>wave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Cavité RF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Capteur de corrosion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LVDT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2210998"/>
                  </a:ext>
                </a:extLst>
              </a:tr>
              <a:tr h="92560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Paramètre mesuré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dirty="0"/>
                        <a:t>Température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dirty="0"/>
                        <a:t>Température / Humidité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</a:t>
                      </a:r>
                      <a:r>
                        <a:rPr lang="fr-FR" sz="800" baseline="0" dirty="0"/>
                        <a:t> / Pression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 / </a:t>
                      </a:r>
                      <a:r>
                        <a:rPr lang="fr-FR" sz="750" dirty="0"/>
                        <a:t>Température</a:t>
                      </a:r>
                      <a:r>
                        <a:rPr lang="fr-FR" sz="800" dirty="0"/>
                        <a:t> / Humidité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 / Cracks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 / Cracks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 / Cracks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Déformation</a:t>
                      </a:r>
                      <a:r>
                        <a:rPr lang="fr-FR" sz="800" baseline="0" dirty="0"/>
                        <a:t> / Corrosion</a:t>
                      </a:r>
                      <a:r>
                        <a:rPr lang="fr-FR" sz="800" dirty="0"/>
                        <a:t> / Cracks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 / Cracks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Déformation / Cracks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Corrosion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dirty="0"/>
                        <a:t>Déplacement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8282725"/>
                  </a:ext>
                </a:extLst>
              </a:tr>
              <a:tr h="757310"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Domaine d’application dans le projet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Fabrication (/ exploitation)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Fabrication (/ exploitation)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Fabrication / 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Fabrication / 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Fabrication / 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Fabrication / 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Exploitation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Exploitation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9811212"/>
                  </a:ext>
                </a:extLst>
              </a:tr>
              <a:tr h="92560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Type de mesure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Indirecte (traitement du signal logiciel)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Directe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3583704"/>
                  </a:ext>
                </a:extLst>
              </a:tr>
              <a:tr h="7433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Echelle de mesure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Locale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Locale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Locale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Locale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Etendue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755625"/>
                  </a:ext>
                </a:extLst>
              </a:tr>
              <a:tr h="7433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 err="1"/>
                        <a:t>Positionne-ment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 / Surface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 / Surface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 / Surface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 (/ Surface)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Surface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Surface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Interne / Surface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341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664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mesure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69880" y="15144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Interrogations</a:t>
            </a:r>
          </a:p>
          <a:p>
            <a:pPr marL="457200" lvl="1" indent="0">
              <a:buNone/>
            </a:pPr>
            <a:r>
              <a:rPr lang="fr-FR" sz="2000" dirty="0"/>
              <a:t>Quelles grandeurs doivent être considérées ?</a:t>
            </a:r>
          </a:p>
          <a:p>
            <a:pPr marL="457200" lvl="1" indent="0">
              <a:buNone/>
            </a:pPr>
            <a:r>
              <a:rPr lang="fr-FR" sz="2000" dirty="0"/>
              <a:t>Quelle méthode est à privilégier ? (mesure directe ou indirecte)</a:t>
            </a:r>
          </a:p>
          <a:p>
            <a:pPr marL="457200" lvl="1" indent="0">
              <a:buNone/>
            </a:pPr>
            <a:r>
              <a:rPr lang="fr-FR" sz="2000" dirty="0"/>
              <a:t>En cas de mesure indirecte, qui s’occupe de l’algorithme de traitement à embarquer dans les nœuds communicants ?</a:t>
            </a:r>
          </a:p>
          <a:p>
            <a:pPr marL="457200" lvl="1" indent="0">
              <a:buNone/>
            </a:pPr>
            <a:r>
              <a:rPr lang="fr-FR" sz="2000" dirty="0"/>
              <a:t>A quelle fréquence veut-on des mesures ? (cf. technologies de télécommunication et méthodes d’alimentation)</a:t>
            </a:r>
          </a:p>
          <a:p>
            <a:pPr marL="457200" lvl="1" indent="0">
              <a:buNone/>
            </a:pPr>
            <a:r>
              <a:rPr lang="fr-FR" sz="2000" dirty="0"/>
              <a:t>Souhaitons nous avoir deux modes de traitements ? (nominale et exceptionnel (catastrophe naturelle)) (cf. technologies de télécommunication et méthodes d’alimentation</a:t>
            </a:r>
          </a:p>
          <a:p>
            <a:pPr marL="457200" lvl="1" indent="0">
              <a:buNone/>
            </a:pPr>
            <a:endParaRPr lang="fr-FR" sz="2000" dirty="0"/>
          </a:p>
          <a:p>
            <a:pPr lvl="1"/>
            <a:r>
              <a:rPr lang="fr-FR" sz="2000" dirty="0"/>
              <a:t>Conclusion</a:t>
            </a:r>
          </a:p>
          <a:p>
            <a:pPr marL="457200" lvl="1" indent="0">
              <a:buNone/>
            </a:pPr>
            <a:r>
              <a:rPr lang="fr-FR" sz="2000" dirty="0"/>
              <a:t>Il existe une multitude de méthodes de mesure.</a:t>
            </a:r>
          </a:p>
          <a:p>
            <a:pPr marL="457200" lvl="1" indent="0">
              <a:buNone/>
            </a:pPr>
            <a:r>
              <a:rPr lang="fr-FR" sz="2000" dirty="0"/>
              <a:t>Une mesure indirecte basée sur une étude fréquentielle demande beaucoup de ressources (mesures et émissions ou traitements quasi-continus).</a:t>
            </a:r>
          </a:p>
          <a:p>
            <a:pPr marL="457200" lvl="1" indent="0">
              <a:buNone/>
            </a:pPr>
            <a:r>
              <a:rPr lang="fr-FR" sz="2000" dirty="0"/>
              <a:t>Un traitement par le nœud sensitif n’est pas compatible avec l’approche « mesure + émission seules » en induisant l’ajout d’une capacité de calcul (microprocesseur, DSP,…)</a:t>
            </a:r>
          </a:p>
        </p:txBody>
      </p:sp>
    </p:spTree>
    <p:extLst>
      <p:ext uri="{BB962C8B-B14F-4D97-AF65-F5344CB8AC3E}">
        <p14:creationId xmlns:p14="http://schemas.microsoft.com/office/powerpoint/2010/main" val="2366151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/>
          <a:lstStyle/>
          <a:p>
            <a:pPr marL="1371600" lvl="3" indent="0">
              <a:buNone/>
            </a:pPr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mesure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69880" y="15144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Références</a:t>
            </a:r>
          </a:p>
          <a:p>
            <a:pPr marL="457200" lvl="1" indent="0">
              <a:buNone/>
            </a:pPr>
            <a:r>
              <a:rPr lang="en-US" sz="1200" dirty="0"/>
              <a:t>Structural Health Monitoring Using Wireless Sensor Networks: A Comprehensive Survey – 2017 - </a:t>
            </a:r>
            <a:r>
              <a:rPr lang="en-US" sz="1200" dirty="0">
                <a:hlinkClick r:id="rId2"/>
              </a:rPr>
              <a:t>http://ieeexplore.ieee.org/stamp/stamp.jsp?arnumber=7894175&amp;tag=1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A Review of Passive RFID Tag Antenna-Based Sensors and Systems for Structural Health Monitoring Applications – 2017 - </a:t>
            </a:r>
            <a:r>
              <a:rPr lang="en-US" sz="1200" dirty="0">
                <a:hlinkClick r:id="rId3"/>
              </a:rPr>
              <a:t>http://www.mdpi.com/1424-8220/17/2/265/htm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RFID Tag as a Sensor - A Review on the Innovative Designs and Applications – 2017 - </a:t>
            </a:r>
            <a:r>
              <a:rPr lang="en-US" sz="1200" dirty="0">
                <a:hlinkClick r:id="rId4"/>
              </a:rPr>
              <a:t>https://www.degruyter.com/downloadpdf/j/msr.2016.16.issue-6/msr-2016-0039/msr-2016-0039.pdf</a:t>
            </a:r>
            <a:endParaRPr lang="en-US" sz="1200" dirty="0"/>
          </a:p>
          <a:p>
            <a:pPr marL="457200" lvl="1" indent="0">
              <a:buNone/>
            </a:pPr>
            <a:endParaRPr lang="fr-FR" sz="1200" dirty="0"/>
          </a:p>
          <a:p>
            <a:pPr marL="457200" lvl="1" indent="0">
              <a:buFont typeface="Wingdings" charset="2"/>
              <a:buNone/>
            </a:pPr>
            <a:endParaRPr lang="fr-FR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3578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905357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fr-FR" dirty="0"/>
              <a:t>Récupération de l’énergie</a:t>
            </a:r>
          </a:p>
          <a:p>
            <a:pPr marL="457200" lvl="1" indent="0">
              <a:buNone/>
            </a:pPr>
            <a:r>
              <a:rPr lang="fr-FR" sz="2000" dirty="0">
                <a:solidFill>
                  <a:srgbClr val="FF0000"/>
                </a:solidFill>
              </a:rPr>
              <a:t>/!\ le béton est transparent à 100 kHz</a:t>
            </a:r>
          </a:p>
          <a:p>
            <a:pPr marL="457200" lvl="1" indent="0">
              <a:buNone/>
            </a:pPr>
            <a:endParaRPr lang="fr-FR" sz="2000" dirty="0">
              <a:solidFill>
                <a:srgbClr val="FF0000"/>
              </a:solidFill>
            </a:endParaRPr>
          </a:p>
          <a:p>
            <a:pPr lvl="2"/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harvesting</a:t>
            </a:r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marL="914400" lvl="2" indent="0">
              <a:buNone/>
            </a:pPr>
            <a:endParaRPr lang="fr-FR" dirty="0"/>
          </a:p>
          <a:p>
            <a:pPr lvl="2"/>
            <a:r>
              <a:rPr lang="fr-FR" dirty="0"/>
              <a:t>Power Wireless Transfert</a:t>
            </a:r>
          </a:p>
          <a:p>
            <a:pPr marL="914400" lvl="2" indent="0">
              <a:buNone/>
            </a:pPr>
            <a:r>
              <a:rPr lang="fr-FR" sz="1900" dirty="0">
                <a:solidFill>
                  <a:schemeClr val="tx1"/>
                </a:solidFill>
              </a:rPr>
              <a:t>Un antécédent : 100 kHz, 30 cm, recharge de 2 à 6 heures pour 10 à 12 mois d’utilisation, communication à 169MHz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sz="1900" dirty="0">
                <a:solidFill>
                  <a:schemeClr val="tx1"/>
                </a:solidFill>
              </a:rPr>
              <a:t>An innovative embedded wireless sensor network system for the structural health monitoring of RC structures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chemeClr val="tx1"/>
                </a:solidFill>
              </a:rPr>
              <a:t>     2017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chemeClr val="tx1"/>
                </a:solidFill>
              </a:rPr>
              <a:t>     </a:t>
            </a:r>
            <a:r>
              <a:rPr lang="en-US" sz="1900" dirty="0">
                <a:solidFill>
                  <a:schemeClr val="tx1"/>
                </a:solidFill>
                <a:hlinkClick r:id="rId2"/>
              </a:rPr>
              <a:t>http://ieeexplore.ieee.org/stamp/stamp.jsp?arnumber=8065969</a:t>
            </a:r>
            <a:endParaRPr lang="en-US" sz="1900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US" sz="1900" dirty="0">
                <a:solidFill>
                  <a:schemeClr val="tx1"/>
                </a:solidFill>
              </a:rPr>
              <a:t>     </a:t>
            </a:r>
            <a:r>
              <a:rPr lang="en-US" sz="1900" dirty="0">
                <a:solidFill>
                  <a:schemeClr val="tx1"/>
                </a:solidFill>
                <a:hlinkClick r:id="rId3"/>
              </a:rPr>
              <a:t>http://www.mdpi.com/1424-8220/17/11/2566/htm</a:t>
            </a:r>
            <a:endParaRPr lang="fr-FR" sz="1900" dirty="0">
              <a:solidFill>
                <a:schemeClr val="tx1"/>
              </a:solidFill>
            </a:endParaRPr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Méthodes d’alimentation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95314"/>
              </p:ext>
            </p:extLst>
          </p:nvPr>
        </p:nvGraphicFramePr>
        <p:xfrm>
          <a:off x="304797" y="2400938"/>
          <a:ext cx="9309741" cy="214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963">
                  <a:extLst>
                    <a:ext uri="{9D8B030D-6E8A-4147-A177-3AD203B41FA5}">
                      <a16:colId xmlns:a16="http://schemas.microsoft.com/office/drawing/2014/main" val="1047817524"/>
                    </a:ext>
                  </a:extLst>
                </a:gridCol>
                <a:gridCol w="1329963">
                  <a:extLst>
                    <a:ext uri="{9D8B030D-6E8A-4147-A177-3AD203B41FA5}">
                      <a16:colId xmlns:a16="http://schemas.microsoft.com/office/drawing/2014/main" val="2855700838"/>
                    </a:ext>
                  </a:extLst>
                </a:gridCol>
                <a:gridCol w="1329963">
                  <a:extLst>
                    <a:ext uri="{9D8B030D-6E8A-4147-A177-3AD203B41FA5}">
                      <a16:colId xmlns:a16="http://schemas.microsoft.com/office/drawing/2014/main" val="1603003591"/>
                    </a:ext>
                  </a:extLst>
                </a:gridCol>
                <a:gridCol w="1329963">
                  <a:extLst>
                    <a:ext uri="{9D8B030D-6E8A-4147-A177-3AD203B41FA5}">
                      <a16:colId xmlns:a16="http://schemas.microsoft.com/office/drawing/2014/main" val="1984447874"/>
                    </a:ext>
                  </a:extLst>
                </a:gridCol>
                <a:gridCol w="1329963">
                  <a:extLst>
                    <a:ext uri="{9D8B030D-6E8A-4147-A177-3AD203B41FA5}">
                      <a16:colId xmlns:a16="http://schemas.microsoft.com/office/drawing/2014/main" val="3741032541"/>
                    </a:ext>
                  </a:extLst>
                </a:gridCol>
                <a:gridCol w="1329963">
                  <a:extLst>
                    <a:ext uri="{9D8B030D-6E8A-4147-A177-3AD203B41FA5}">
                      <a16:colId xmlns:a16="http://schemas.microsoft.com/office/drawing/2014/main" val="452941132"/>
                    </a:ext>
                  </a:extLst>
                </a:gridCol>
                <a:gridCol w="1329963">
                  <a:extLst>
                    <a:ext uri="{9D8B030D-6E8A-4147-A177-3AD203B41FA5}">
                      <a16:colId xmlns:a16="http://schemas.microsoft.com/office/drawing/2014/main" val="759141269"/>
                    </a:ext>
                  </a:extLst>
                </a:gridCol>
              </a:tblGrid>
              <a:tr h="787112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Méthode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Solaire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Mécanique piézoélectrique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Mécanique induction électromagnétique</a:t>
                      </a:r>
                      <a:r>
                        <a:rPr lang="fr-FR" sz="1100" baseline="0" dirty="0"/>
                        <a:t> 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Récupération RF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Thermique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Hybride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7308238"/>
                  </a:ext>
                </a:extLst>
              </a:tr>
              <a:tr h="35468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Pertinence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NULLE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MOYENNE (dépend</a:t>
                      </a:r>
                      <a:r>
                        <a:rPr lang="fr-FR" sz="1100" baseline="0" dirty="0"/>
                        <a:t> du type de bâtiment)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MOYENNE (dépend</a:t>
                      </a:r>
                      <a:r>
                        <a:rPr lang="fr-FR" sz="1100" baseline="0" dirty="0"/>
                        <a:t> du type de bâtiment)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ELEVEE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NULLE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???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763548"/>
                  </a:ext>
                </a:extLst>
              </a:tr>
              <a:tr h="35468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Autre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Quid des IR 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Utilisation pour de la mesure indirecte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Utilisation pour de la mesure indirecte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Dépend de</a:t>
                      </a:r>
                      <a:r>
                        <a:rPr lang="fr-FR" sz="1100" baseline="0" dirty="0"/>
                        <a:t> l’environnement et des pertes dues au béton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Installation trop couteuse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329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254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/>
          <a:lstStyle/>
          <a:p>
            <a:pPr lvl="1"/>
            <a:r>
              <a:rPr lang="fr-FR" sz="2000" dirty="0"/>
              <a:t>Stockage de l’énergie : accumulateurs rechargeables et </a:t>
            </a:r>
            <a:r>
              <a:rPr lang="fr-FR" sz="2000" dirty="0" err="1"/>
              <a:t>supercondensateurs</a:t>
            </a:r>
            <a:endParaRPr lang="fr-FR" sz="2000" dirty="0"/>
          </a:p>
          <a:p>
            <a:pPr marL="914400" lvl="2" indent="0">
              <a:buNone/>
            </a:pPr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Méthodes d’alimentation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38509"/>
              </p:ext>
            </p:extLst>
          </p:nvPr>
        </p:nvGraphicFramePr>
        <p:xfrm>
          <a:off x="217480" y="2065866"/>
          <a:ext cx="9397056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176">
                  <a:extLst>
                    <a:ext uri="{9D8B030D-6E8A-4147-A177-3AD203B41FA5}">
                      <a16:colId xmlns:a16="http://schemas.microsoft.com/office/drawing/2014/main" val="1542213090"/>
                    </a:ext>
                  </a:extLst>
                </a:gridCol>
                <a:gridCol w="1566176">
                  <a:extLst>
                    <a:ext uri="{9D8B030D-6E8A-4147-A177-3AD203B41FA5}">
                      <a16:colId xmlns:a16="http://schemas.microsoft.com/office/drawing/2014/main" val="4099307424"/>
                    </a:ext>
                  </a:extLst>
                </a:gridCol>
                <a:gridCol w="1566176">
                  <a:extLst>
                    <a:ext uri="{9D8B030D-6E8A-4147-A177-3AD203B41FA5}">
                      <a16:colId xmlns:a16="http://schemas.microsoft.com/office/drawing/2014/main" val="2400018971"/>
                    </a:ext>
                  </a:extLst>
                </a:gridCol>
                <a:gridCol w="1566176">
                  <a:extLst>
                    <a:ext uri="{9D8B030D-6E8A-4147-A177-3AD203B41FA5}">
                      <a16:colId xmlns:a16="http://schemas.microsoft.com/office/drawing/2014/main" val="3696268420"/>
                    </a:ext>
                  </a:extLst>
                </a:gridCol>
                <a:gridCol w="1566176">
                  <a:extLst>
                    <a:ext uri="{9D8B030D-6E8A-4147-A177-3AD203B41FA5}">
                      <a16:colId xmlns:a16="http://schemas.microsoft.com/office/drawing/2014/main" val="3028653567"/>
                    </a:ext>
                  </a:extLst>
                </a:gridCol>
                <a:gridCol w="1566176">
                  <a:extLst>
                    <a:ext uri="{9D8B030D-6E8A-4147-A177-3AD203B41FA5}">
                      <a16:colId xmlns:a16="http://schemas.microsoft.com/office/drawing/2014/main" val="2626540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Composition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Plomb-acide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Nickel-Hydrure métallique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Lithium-Ion (cobalt</a:t>
                      </a:r>
                      <a:r>
                        <a:rPr lang="fr-FR" sz="1050" baseline="0" dirty="0"/>
                        <a:t> / </a:t>
                      </a:r>
                      <a:r>
                        <a:rPr lang="fr-FR" sz="1050" baseline="0" dirty="0" err="1"/>
                        <a:t>manganese</a:t>
                      </a:r>
                      <a:r>
                        <a:rPr lang="fr-FR" sz="1050" baseline="0" dirty="0"/>
                        <a:t> / phosphate)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Lithium-</a:t>
                      </a:r>
                      <a:r>
                        <a:rPr lang="fr-FR" sz="1050" dirty="0" err="1"/>
                        <a:t>Polymer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err="1"/>
                        <a:t>Supercondensateur</a:t>
                      </a:r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886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Tension typique (V)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3,6 / 3,8 / 3,3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3,7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2,3-2,75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38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Type de recharge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Courant constant puis tension constante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Courant constant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Courant constant puis tension constante</a:t>
                      </a:r>
                    </a:p>
                    <a:p>
                      <a:pPr algn="ctr"/>
                      <a:r>
                        <a:rPr lang="fr-FR" sz="1050" dirty="0"/>
                        <a:t>Par</a:t>
                      </a:r>
                      <a:r>
                        <a:rPr lang="fr-FR" sz="1050" baseline="0" dirty="0"/>
                        <a:t> impulsions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Courant constant puis tension constante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Par</a:t>
                      </a:r>
                      <a:r>
                        <a:rPr lang="fr-FR" sz="1050" baseline="0" dirty="0"/>
                        <a:t> impulsions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447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Taux d’</a:t>
                      </a:r>
                      <a:r>
                        <a:rPr lang="fr-FR" sz="1050" dirty="0" err="1"/>
                        <a:t>auto-décharge</a:t>
                      </a:r>
                      <a:r>
                        <a:rPr lang="fr-FR" sz="1050" dirty="0"/>
                        <a:t> (% par mois)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4-8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10-15</a:t>
                      </a:r>
                    </a:p>
                    <a:p>
                      <a:pPr algn="ctr"/>
                      <a:r>
                        <a:rPr lang="fr-FR" sz="1050" dirty="0"/>
                        <a:t>Et</a:t>
                      </a:r>
                      <a:r>
                        <a:rPr lang="fr-FR" sz="1050" baseline="0" dirty="0"/>
                        <a:t> 10-15% dans les premières 24h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5-10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&lt;1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5,9 % par jour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846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Densité d’énergie (Wh/kg)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30-50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60-120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150-190 / 100-135 /</a:t>
                      </a:r>
                      <a:r>
                        <a:rPr lang="fr-FR" sz="1050" baseline="0" dirty="0"/>
                        <a:t> 90-120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100-250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9557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Cycle</a:t>
                      </a:r>
                      <a:r>
                        <a:rPr lang="fr-FR" sz="1050" baseline="0" dirty="0"/>
                        <a:t> de vie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200-300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300-500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500-1,000 / 5000-1,000 / 1,000-2,000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200-1,000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&gt;1,000,000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6987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Durée de vie (an)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&gt;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&gt;5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&gt;5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&gt;30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312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Durée usuelle de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8-16 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2-4 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10-60 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10-60 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1-30 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2952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Autre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Tolérant à la surcharge</a:t>
                      </a:r>
                    </a:p>
                    <a:p>
                      <a:pPr algn="ctr"/>
                      <a:r>
                        <a:rPr lang="fr-FR" sz="1050" dirty="0"/>
                        <a:t>Polluant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Pas tolérant à la surcharge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Pas tolérant à la surcharge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Pas tolérant à la surcharge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Peu d’énergie mais beaucoup de</a:t>
                      </a:r>
                      <a:r>
                        <a:rPr lang="fr-FR" sz="1050" baseline="0" dirty="0"/>
                        <a:t> puissance</a:t>
                      </a:r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571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92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Méthodes d’alimentation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69880" y="15144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Interrogations</a:t>
            </a:r>
          </a:p>
          <a:p>
            <a:pPr marL="457200" lvl="1" indent="0">
              <a:buNone/>
            </a:pPr>
            <a:r>
              <a:rPr lang="fr-FR" sz="2000" dirty="0"/>
              <a:t>A quelle fréquence veut-on des mesures ? (cf. technologies de télécommunication et technologies de mesure)</a:t>
            </a:r>
          </a:p>
          <a:p>
            <a:pPr marL="457200" lvl="1" indent="0">
              <a:buNone/>
            </a:pPr>
            <a:r>
              <a:rPr lang="fr-FR" sz="2000" dirty="0"/>
              <a:t>Souhaitons nous avoir deux modes de traitements ? (nominale et exceptionnel (catastrophe naturelle)) (cf. technologies de télécommunication et technologies de mesure)</a:t>
            </a:r>
          </a:p>
          <a:p>
            <a:pPr marL="457200" lvl="1" indent="0">
              <a:buNone/>
            </a:pPr>
            <a:endParaRPr lang="fr-FR" sz="2000" dirty="0"/>
          </a:p>
          <a:p>
            <a:pPr lvl="1"/>
            <a:r>
              <a:rPr lang="fr-FR" sz="2000" dirty="0"/>
              <a:t>Conclusion</a:t>
            </a:r>
          </a:p>
          <a:p>
            <a:pPr marL="457200" lvl="1" indent="0">
              <a:buNone/>
            </a:pPr>
            <a:r>
              <a:rPr lang="fr-FR" sz="2000" dirty="0"/>
              <a:t>Un dispositif de récupération d’énergie RF ou de transfert d’énergie sans fil est envisageable.</a:t>
            </a:r>
          </a:p>
          <a:p>
            <a:pPr marL="457200" lvl="1" indent="0">
              <a:buNone/>
            </a:pPr>
            <a:r>
              <a:rPr lang="fr-FR" sz="2000" dirty="0"/>
              <a:t>Une étude de propagation au travers du béton est nécessaire.</a:t>
            </a:r>
          </a:p>
          <a:p>
            <a:pPr marL="457200" lvl="1" indent="0">
              <a:buNone/>
            </a:pPr>
            <a:r>
              <a:rPr lang="fr-FR" sz="2000" dirty="0"/>
              <a:t>Suivant la quantité d’énergie nécessaire, le stockage d’énergie peut être indispensable.</a:t>
            </a:r>
          </a:p>
          <a:p>
            <a:pPr marL="457200" lvl="1" indent="0">
              <a:buNone/>
            </a:pPr>
            <a:r>
              <a:rPr lang="fr-FR" sz="2000" dirty="0"/>
              <a:t>Les </a:t>
            </a:r>
            <a:r>
              <a:rPr lang="fr-FR" sz="2000" dirty="0" err="1"/>
              <a:t>supercondensateurs</a:t>
            </a:r>
            <a:r>
              <a:rPr lang="fr-FR" sz="2000" dirty="0"/>
              <a:t> ont une durée de vie extrêmement longue mais une faible densité énergétique.</a:t>
            </a:r>
          </a:p>
          <a:p>
            <a:pPr marL="457200" lvl="1" indent="0">
              <a:buNone/>
            </a:pPr>
            <a:endParaRPr lang="fr-FR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5596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/>
          <a:lstStyle/>
          <a:p>
            <a:pPr marL="1371600" lvl="3" indent="0">
              <a:buNone/>
            </a:pPr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Méthodes d’alimentation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69880" y="15144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Références</a:t>
            </a:r>
          </a:p>
          <a:p>
            <a:pPr lvl="2"/>
            <a:r>
              <a:rPr lang="fr-FR" sz="1600" dirty="0"/>
              <a:t>Récupération de l’énergie</a:t>
            </a:r>
          </a:p>
          <a:p>
            <a:pPr marL="457200" lvl="1" indent="0">
              <a:buNone/>
            </a:pPr>
            <a:r>
              <a:rPr lang="en-US" sz="1200" dirty="0"/>
              <a:t>ENERGY HARVESTING METHODS FOR STRUCTURAL HEALTH MONITORING USING WIRELESS SENSORS: A REVIEW – 2016 - </a:t>
            </a:r>
            <a:r>
              <a:rPr lang="en-US" sz="1200" dirty="0">
                <a:hlinkClick r:id="rId2"/>
              </a:rPr>
              <a:t>http://ir.lib.uwo.ca/cgi/viewcontent.cgi?article=1219&amp;context=csce2016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Structural Health Monitoring of Reinforced Concrete Beam Using Piezoelectric Energy Harvesting System  - 2014 - </a:t>
            </a:r>
            <a:r>
              <a:rPr lang="en-US" sz="1200" dirty="0">
                <a:hlinkClick r:id="rId3"/>
              </a:rPr>
              <a:t>https://hal.archives-ouvertes.fr/hal-01020338/document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An innovative embedded wireless sensor network system for the structural health monitoring of RC structures – 2017 - </a:t>
            </a:r>
            <a:r>
              <a:rPr lang="fr-FR" sz="1200" dirty="0">
                <a:hlinkClick r:id="rId4"/>
              </a:rPr>
              <a:t>http://ieeexplore.ieee.org/stamp/stamp.jsp?arnumber=8065969</a:t>
            </a:r>
            <a:r>
              <a:rPr lang="fr-FR" sz="1200" dirty="0"/>
              <a:t> &amp; </a:t>
            </a:r>
            <a:r>
              <a:rPr lang="fr-FR" sz="1200" dirty="0">
                <a:hlinkClick r:id="rId5"/>
              </a:rPr>
              <a:t>http://www.mdpi.com/1424-8220/17/11/2566/htm</a:t>
            </a:r>
            <a:endParaRPr lang="fr-FR" sz="1200" dirty="0"/>
          </a:p>
          <a:p>
            <a:pPr lvl="2"/>
            <a:r>
              <a:rPr lang="fr-FR" sz="1600" dirty="0"/>
              <a:t>Stockage de l’énergie</a:t>
            </a:r>
          </a:p>
          <a:p>
            <a:pPr marL="457200" lvl="1" indent="0">
              <a:buNone/>
            </a:pPr>
            <a:r>
              <a:rPr lang="fr-FR" sz="1200" dirty="0"/>
              <a:t>Cours 5 ISS INSA : Sources d’énergie, stockage &amp; récupération d’énergie – 2016 – Jean-Marie </a:t>
            </a:r>
            <a:r>
              <a:rPr lang="fr-FR" sz="1200" dirty="0" err="1"/>
              <a:t>Dilhac</a:t>
            </a:r>
            <a:endParaRPr lang="fr-FR" sz="1200" dirty="0"/>
          </a:p>
          <a:p>
            <a:pPr marL="457200" lvl="1" indent="0">
              <a:buNone/>
            </a:pPr>
            <a:r>
              <a:rPr lang="en-US" sz="1200" dirty="0"/>
              <a:t>THE SEARCH </a:t>
            </a:r>
            <a:r>
              <a:rPr lang="en-US" sz="1200" dirty="0" err="1"/>
              <a:t>BElTER</a:t>
            </a:r>
            <a:r>
              <a:rPr lang="en-US" sz="1200" dirty="0"/>
              <a:t> BATTERIES – 1995 - </a:t>
            </a:r>
            <a:r>
              <a:rPr lang="en-US" sz="1200" dirty="0">
                <a:hlinkClick r:id="rId6"/>
              </a:rPr>
              <a:t>http://ieeexplore.ieee.org/stamp/stamp.jsp?arnumber=381877</a:t>
            </a:r>
            <a:endParaRPr lang="en-US" sz="1200" dirty="0"/>
          </a:p>
          <a:p>
            <a:pPr lvl="2"/>
            <a:r>
              <a:rPr lang="fr-FR" sz="1600" dirty="0"/>
              <a:t>Général</a:t>
            </a:r>
          </a:p>
          <a:p>
            <a:pPr marL="457200" lvl="1" indent="0">
              <a:buNone/>
            </a:pPr>
            <a:r>
              <a:rPr lang="en-US" sz="1200" dirty="0"/>
              <a:t>Energy Harvesting Sensor Nodes: Survey and Implications – 2011 - </a:t>
            </a:r>
            <a:r>
              <a:rPr lang="en-US" sz="1200" dirty="0">
                <a:hlinkClick r:id="rId7"/>
              </a:rPr>
              <a:t>http://ieeexplore.ieee.org/stamp/stamp.jsp?arnumber=5522465</a:t>
            </a:r>
            <a:endParaRPr lang="en-US" sz="1200" dirty="0"/>
          </a:p>
          <a:p>
            <a:pPr marL="457200" lvl="1" indent="0">
              <a:buNone/>
            </a:pPr>
            <a:endParaRPr lang="fr-FR" sz="800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1765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fr-FR" sz="1400" dirty="0"/>
              <a:t>Capteur sans fils pour du SHM dans du béton armé, avec un système de recharge sans fils, faisant des mesures de température, humidité et déformation par jauge de contrainte</a:t>
            </a:r>
          </a:p>
          <a:p>
            <a:pPr marL="457200" lvl="1" indent="0">
              <a:buNone/>
            </a:pPr>
            <a:r>
              <a:rPr lang="en-US" sz="1200" dirty="0"/>
              <a:t>An innovative embedded wireless sensor network system for the structural health monitoring of RC structures – 2017 - </a:t>
            </a:r>
            <a:r>
              <a:rPr lang="fr-FR" sz="1200" dirty="0">
                <a:hlinkClick r:id="rId3"/>
              </a:rPr>
              <a:t>http://ieeexplore.ieee.org/stamp/stamp.jsp?arnumber=8065969</a:t>
            </a:r>
            <a:r>
              <a:rPr lang="fr-FR" sz="1200" dirty="0"/>
              <a:t> &amp; </a:t>
            </a:r>
            <a:r>
              <a:rPr lang="fr-FR" sz="1200" dirty="0">
                <a:hlinkClick r:id="rId4"/>
              </a:rPr>
              <a:t>http://www.mdpi.com/1424-8220/17/11/2566/htm</a:t>
            </a:r>
            <a:endParaRPr lang="fr-FR" sz="1200" dirty="0"/>
          </a:p>
          <a:p>
            <a:pPr marL="457200" lvl="1" indent="0">
              <a:buNone/>
            </a:pPr>
            <a:endParaRPr lang="en-US" sz="800" dirty="0"/>
          </a:p>
          <a:p>
            <a:pPr lvl="1"/>
            <a:r>
              <a:rPr lang="en-US" sz="1400" dirty="0" err="1"/>
              <a:t>Etat</a:t>
            </a:r>
            <a:r>
              <a:rPr lang="en-US" sz="1400" dirty="0"/>
              <a:t> de </a:t>
            </a:r>
            <a:r>
              <a:rPr lang="en-US" sz="1400" dirty="0" err="1"/>
              <a:t>l’Art</a:t>
            </a:r>
            <a:r>
              <a:rPr lang="en-US" sz="1400" dirty="0"/>
              <a:t> des WSN pour le SHM</a:t>
            </a:r>
          </a:p>
          <a:p>
            <a:pPr marL="457200" lvl="1" indent="0">
              <a:buNone/>
            </a:pPr>
            <a:r>
              <a:rPr lang="en-US" sz="1200" dirty="0"/>
              <a:t>Structural Health Monitoring Using Wireless Sensor Networks: A Comprehensive Survey – 2017 - </a:t>
            </a:r>
            <a:r>
              <a:rPr lang="en-US" sz="1200" dirty="0">
                <a:hlinkClick r:id="rId5"/>
              </a:rPr>
              <a:t>http://ieeexplore.ieee.org/stamp/stamp.jsp?arnumber=7894175&amp;tag=1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A Summary Review of Wireless Sensors and Sensor Networks for Structural Health Monitoring – 2006 - </a:t>
            </a:r>
            <a:r>
              <a:rPr lang="en-US" sz="1200" dirty="0">
                <a:hlinkClick r:id="rId6"/>
              </a:rPr>
              <a:t>https://pdfs.semanticscholar.org/7f7d/0c7e5eebb72e25c1560d73a2a75f63687c47.pdf</a:t>
            </a:r>
            <a:endParaRPr lang="en-US" sz="1200" dirty="0"/>
          </a:p>
          <a:p>
            <a:pPr marL="457200" lvl="1" indent="0">
              <a:buNone/>
            </a:pPr>
            <a:endParaRPr lang="en-US" sz="800" dirty="0"/>
          </a:p>
          <a:p>
            <a:pPr lvl="1"/>
            <a:r>
              <a:rPr lang="fr-FR" sz="1400" dirty="0"/>
              <a:t>Tag RFID embarquée dans du béton</a:t>
            </a:r>
          </a:p>
          <a:p>
            <a:pPr marL="457200" lvl="1" indent="0">
              <a:buNone/>
            </a:pPr>
            <a:r>
              <a:rPr lang="en-US" sz="1200" dirty="0"/>
              <a:t>RFID sensor systems embedded in concrete – requirements for long–term operation  - 2016 - </a:t>
            </a:r>
            <a:r>
              <a:rPr lang="en-US" sz="1200" dirty="0">
                <a:hlinkClick r:id="rId7"/>
              </a:rPr>
              <a:t>https://ac.els-cdn.com/S2214785317308283/1-s2.0-S2214785317308283-main.pdf?_tid=26d19402-cae0-11e7-9913-00000aacb361&amp;acdnat=1510845153_5800dba22f778f312ac9173d2a5ff4af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Transmission Characteristics of RFID Sensor Systems Embedded in Concrete – 2017 - </a:t>
            </a:r>
            <a:r>
              <a:rPr lang="en-US" sz="1200" dirty="0">
                <a:hlinkClick r:id="rId8"/>
              </a:rPr>
              <a:t>http://ieeexplore.ieee.org/stamp/stamp.jsp?arnumber=7808920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A Wireless Passive Sensing System for Displacement/Strain Measurement in Reinforced Concrete Members – 2016 - </a:t>
            </a:r>
            <a:r>
              <a:rPr lang="en-US" sz="1200" dirty="0">
                <a:hlinkClick r:id="rId9"/>
              </a:rPr>
              <a:t>http://www.mdpi.com/1424-8220/16/4/496/htm</a:t>
            </a:r>
            <a:endParaRPr lang="en-US" sz="1200" dirty="0"/>
          </a:p>
          <a:p>
            <a:pPr marL="457200" lvl="1" indent="0">
              <a:buNone/>
            </a:pPr>
            <a:endParaRPr lang="en-US" sz="800" dirty="0"/>
          </a:p>
          <a:p>
            <a:pPr lvl="1"/>
            <a:r>
              <a:rPr lang="fr-FR" sz="1400" dirty="0"/>
              <a:t>Tag RFID pour la traçabilité dans le milieu de la construction</a:t>
            </a:r>
          </a:p>
          <a:p>
            <a:pPr marL="457200" lvl="1" indent="0">
              <a:buNone/>
            </a:pPr>
            <a:r>
              <a:rPr lang="fr-FR" sz="1200" dirty="0"/>
              <a:t>Traçabilité : identification, localisation, stockage des données associées (mise à jour du tag et de la base de données à chaque étape (fabrication, stockage, transport, réception, mise en place, contrôle,…)) - </a:t>
            </a:r>
            <a:r>
              <a:rPr lang="en-US" sz="1200" dirty="0"/>
              <a:t>Life-Cycle Approach For Implementing RFID Technology In Construction: Learning From Academic And Industry Use Cases – 2011 - </a:t>
            </a:r>
            <a:r>
              <a:rPr lang="en-US" sz="1200" dirty="0">
                <a:hlinkClick r:id="rId10"/>
              </a:rPr>
              <a:t>http://ascelibrary.org/doi/abs/10.1061/(ASCE)CO.1943-7862.0000376</a:t>
            </a:r>
            <a:r>
              <a:rPr lang="en-US" sz="1200" dirty="0"/>
              <a:t> &amp; Review of the current state of Radio Frequency Identification (RFID) Technology, its use and potential future use in Construction – 2006 - </a:t>
            </a:r>
            <a:r>
              <a:rPr lang="en-US" sz="1200" dirty="0">
                <a:hlinkClick r:id="rId11"/>
              </a:rPr>
              <a:t>https://www.tekes.fi/globalassets/global/ohjelmat-ja-palvelut/paattyneet-ohjelmat/yhdyskunta/report_rfid_in_construction.pdf</a:t>
            </a:r>
            <a:endParaRPr lang="en-US" sz="1200" dirty="0"/>
          </a:p>
          <a:p>
            <a:pPr lvl="3"/>
            <a:endParaRPr lang="en-US" sz="1000" dirty="0">
              <a:solidFill>
                <a:prstClr val="black"/>
              </a:solidFill>
              <a:latin typeface="Calibri"/>
            </a:endParaRPr>
          </a:p>
          <a:p>
            <a:pPr lvl="3"/>
            <a:endParaRPr lang="fr-FR" sz="1000" dirty="0"/>
          </a:p>
          <a:p>
            <a:pPr lvl="3"/>
            <a:endParaRPr lang="fr-FR" sz="1000" dirty="0"/>
          </a:p>
          <a:p>
            <a:pPr marL="914400" lvl="2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Exemples d’applications</a:t>
            </a:r>
          </a:p>
        </p:txBody>
      </p:sp>
    </p:spTree>
    <p:extLst>
      <p:ext uri="{BB962C8B-B14F-4D97-AF65-F5344CB8AC3E}">
        <p14:creationId xmlns:p14="http://schemas.microsoft.com/office/powerpoint/2010/main" val="56364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/>
          <a:lstStyle/>
          <a:p>
            <a:pPr lvl="1"/>
            <a:endParaRPr lang="fr-FR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Généralités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69880" y="15144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Interrogations</a:t>
            </a:r>
          </a:p>
          <a:p>
            <a:pPr marL="457200" lvl="1" indent="0">
              <a:buNone/>
            </a:pPr>
            <a:r>
              <a:rPr lang="fr-FR" sz="2000" dirty="0"/>
              <a:t>Quand le capteur doit être mis en place ? (durant le mélange, après le coulage)</a:t>
            </a:r>
          </a:p>
          <a:p>
            <a:pPr marL="457200" lvl="1" indent="0">
              <a:buNone/>
            </a:pPr>
            <a:r>
              <a:rPr lang="fr-FR" sz="2000" dirty="0"/>
              <a:t>Quelles sont les propriétés du béton à prendre en considération dans le choix des matériaux et techniques de fabrication ? (pH, humidité, alcalinité,…)</a:t>
            </a:r>
          </a:p>
          <a:p>
            <a:pPr marL="457200" lvl="1" indent="0">
              <a:buNone/>
            </a:pPr>
            <a:r>
              <a:rPr lang="fr-FR" sz="2000" dirty="0"/>
              <a:t>Quel est le volume attendu pour le nœud sensitif (mm^3, cm^3,…) ?</a:t>
            </a:r>
            <a:endParaRPr lang="fr-FR" sz="400" dirty="0"/>
          </a:p>
          <a:p>
            <a:pPr marL="457200" lvl="1" indent="0">
              <a:buFont typeface="Wingdings" charset="2"/>
              <a:buNone/>
            </a:pPr>
            <a:endParaRPr lang="fr-FR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564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>
            <a:normAutofit/>
          </a:bodyPr>
          <a:lstStyle/>
          <a:p>
            <a:pPr lvl="1" algn="just"/>
            <a:r>
              <a:rPr lang="fr-FR" dirty="0"/>
              <a:t>Concevoir un “béton communicant”</a:t>
            </a:r>
          </a:p>
          <a:p>
            <a:pPr marL="457200" lvl="1" indent="0" algn="just">
              <a:buNone/>
            </a:pPr>
            <a:r>
              <a:rPr lang="fr-FR" dirty="0"/>
              <a:t>(béton  embarquant un réseau de micro-capteurs sans-fils à faible consommation énergétique capable de gérer et échanger des données avec des plateformes BIM)</a:t>
            </a:r>
          </a:p>
          <a:p>
            <a:pPr lvl="1" algn="just"/>
            <a:r>
              <a:rPr lang="fr-FR" dirty="0"/>
              <a:t>Démontrer l’utilité de cette approche au travers de deux phases du cycles de vie des bâtiments :</a:t>
            </a:r>
          </a:p>
          <a:p>
            <a:pPr marL="457200" lvl="1" indent="0" algn="just">
              <a:buNone/>
            </a:pPr>
            <a:r>
              <a:rPr lang="fr-FR" dirty="0"/>
              <a:t>-La construction du bâtiment (traçabilité)</a:t>
            </a:r>
          </a:p>
          <a:p>
            <a:pPr marL="457200" lvl="1" indent="0" algn="just">
              <a:buNone/>
            </a:pPr>
            <a:r>
              <a:rPr lang="fr-FR" dirty="0"/>
              <a:t>-L’exploitation du bâtiment (SHM)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Objectifs généraux du projet</a:t>
            </a:r>
          </a:p>
        </p:txBody>
      </p:sp>
    </p:spTree>
    <p:extLst>
      <p:ext uri="{BB962C8B-B14F-4D97-AF65-F5344CB8AC3E}">
        <p14:creationId xmlns:p14="http://schemas.microsoft.com/office/powerpoint/2010/main" val="2799032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>
            <a:normAutofit fontScale="92500"/>
          </a:bodyPr>
          <a:lstStyle/>
          <a:p>
            <a:pPr lvl="1" algn="just"/>
            <a:r>
              <a:rPr lang="fr-FR" dirty="0"/>
              <a:t>Pas d’application semblable recensée</a:t>
            </a:r>
          </a:p>
          <a:p>
            <a:pPr marL="457200" lvl="1" indent="0" algn="just">
              <a:buNone/>
            </a:pPr>
            <a:r>
              <a:rPr lang="fr-FR" dirty="0">
                <a:sym typeface="Wingdings" panose="05000000000000000000" pitchFamily="2" charset="2"/>
              </a:rPr>
              <a:t>Modèle « mesure + traitement + émission » uniquement</a:t>
            </a:r>
          </a:p>
          <a:p>
            <a:pPr marL="457200" lvl="1" indent="0" algn="just">
              <a:buNone/>
            </a:pPr>
            <a:r>
              <a:rPr lang="fr-FR" dirty="0">
                <a:sym typeface="Wingdings" panose="05000000000000000000" pitchFamily="2" charset="2"/>
              </a:rPr>
              <a:t>Peu de capteurs intégrés dans le béton</a:t>
            </a:r>
          </a:p>
          <a:p>
            <a:pPr marL="457200" lvl="1" indent="0" algn="just">
              <a:buNone/>
            </a:pPr>
            <a:r>
              <a:rPr lang="fr-FR" dirty="0">
                <a:sym typeface="Wingdings" panose="05000000000000000000" pitchFamily="2" charset="2"/>
              </a:rPr>
              <a:t>Utilisation de piles/batteries prépondérante et utilisation de WPT courte distance ou EH très limitée</a:t>
            </a:r>
          </a:p>
          <a:p>
            <a:pPr lvl="1" algn="just"/>
            <a:r>
              <a:rPr lang="fr-FR" dirty="0"/>
              <a:t>Beaucoup d’interrogations</a:t>
            </a:r>
          </a:p>
          <a:p>
            <a:pPr marL="457200" lvl="1" indent="0" algn="just">
              <a:buNone/>
            </a:pPr>
            <a:r>
              <a:rPr lang="fr-FR" dirty="0">
                <a:sym typeface="Wingdings" panose="05000000000000000000" pitchFamily="2" charset="2"/>
              </a:rPr>
              <a:t>Télécommunication : fréquence, débit, portée,…</a:t>
            </a:r>
          </a:p>
          <a:p>
            <a:pPr marL="457200" lvl="1" indent="0" algn="just">
              <a:buNone/>
            </a:pPr>
            <a:r>
              <a:rPr lang="fr-FR" dirty="0">
                <a:sym typeface="Wingdings" panose="05000000000000000000" pitchFamily="2" charset="2"/>
              </a:rPr>
              <a:t>Mesure : fréquence, grandeurs, méthodes,…</a:t>
            </a:r>
          </a:p>
          <a:p>
            <a:pPr marL="457200" lvl="1" indent="0" algn="just">
              <a:buNone/>
            </a:pPr>
            <a:r>
              <a:rPr lang="fr-FR" dirty="0">
                <a:sym typeface="Wingdings" panose="05000000000000000000" pitchFamily="2" charset="2"/>
              </a:rPr>
              <a:t>EH : ressources disponibles, méthodes,…</a:t>
            </a:r>
            <a:endParaRPr lang="fr-FR" dirty="0"/>
          </a:p>
          <a:p>
            <a:pPr lvl="2" algn="just"/>
            <a:endParaRPr lang="fr-FR" dirty="0"/>
          </a:p>
          <a:p>
            <a:pPr lvl="3" algn="just"/>
            <a:endParaRPr lang="fr-FR" dirty="0"/>
          </a:p>
          <a:p>
            <a:pPr lvl="4"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763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/>
          <a:lstStyle/>
          <a:p>
            <a:pPr lvl="1" algn="just"/>
            <a:r>
              <a:rPr lang="fr-FR" dirty="0"/>
              <a:t>Définition des protocoles et architecture pour une télécommunication robuste et compatible avec le béton armé</a:t>
            </a:r>
          </a:p>
          <a:p>
            <a:pPr lvl="1"/>
            <a:r>
              <a:rPr lang="fr-FR" dirty="0"/>
              <a:t>Conception du transmetteur (UWB-IR)</a:t>
            </a:r>
          </a:p>
          <a:p>
            <a:pPr lvl="1"/>
            <a:r>
              <a:rPr lang="fr-FR" dirty="0"/>
              <a:t>Conception et optimisation de l’antenne</a:t>
            </a:r>
          </a:p>
          <a:p>
            <a:pPr lvl="1"/>
            <a:r>
              <a:rPr lang="fr-FR" dirty="0"/>
              <a:t>Conception du système de récupération de l’énergie ambiante (RF ou WPT)</a:t>
            </a:r>
          </a:p>
          <a:p>
            <a:pPr lvl="1"/>
            <a:r>
              <a:rPr lang="fr-FR" dirty="0"/>
              <a:t>Intégration sur substrat souple de l’ensemble du système</a:t>
            </a:r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Tâches du "</a:t>
            </a:r>
            <a:r>
              <a:rPr lang="fr-FR" dirty="0" err="1"/>
              <a:t>Work</a:t>
            </a:r>
            <a:r>
              <a:rPr lang="fr-FR" dirty="0"/>
              <a:t> Package"  n°2</a:t>
            </a:r>
          </a:p>
        </p:txBody>
      </p:sp>
    </p:spTree>
    <p:extLst>
      <p:ext uri="{BB962C8B-B14F-4D97-AF65-F5344CB8AC3E}">
        <p14:creationId xmlns:p14="http://schemas.microsoft.com/office/powerpoint/2010/main" val="15699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Modèle du réseau de capteurs sans-fils</a:t>
            </a:r>
          </a:p>
        </p:txBody>
      </p:sp>
      <p:sp>
        <p:nvSpPr>
          <p:cNvPr id="2" name="Rectangle 1"/>
          <p:cNvSpPr/>
          <p:nvPr/>
        </p:nvSpPr>
        <p:spPr>
          <a:xfrm>
            <a:off x="330739" y="2655650"/>
            <a:ext cx="9000000" cy="162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>
              <a:rot lat="300000" lon="300000" rev="0"/>
            </a:camera>
            <a:lightRig rig="threePt" dir="t">
              <a:rot lat="0" lon="0" rev="0"/>
            </a:lightRig>
          </a:scene3d>
          <a:sp3d extrusionH="2540000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30739" y="2595184"/>
            <a:ext cx="3190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Béton armé</a:t>
            </a:r>
          </a:p>
          <a:p>
            <a:r>
              <a:rPr lang="fr-FR" sz="1100" dirty="0"/>
              <a:t>Présence d’une structure métallique</a:t>
            </a:r>
          </a:p>
          <a:p>
            <a:r>
              <a:rPr lang="fr-FR" sz="1100" dirty="0"/>
              <a:t>Forte présence d’eau</a:t>
            </a:r>
          </a:p>
          <a:p>
            <a:r>
              <a:rPr lang="fr-FR" sz="1100" dirty="0"/>
              <a:t>PH basique</a:t>
            </a:r>
          </a:p>
        </p:txBody>
      </p:sp>
      <p:sp>
        <p:nvSpPr>
          <p:cNvPr id="8" name="Ellipse 7"/>
          <p:cNvSpPr/>
          <p:nvPr/>
        </p:nvSpPr>
        <p:spPr>
          <a:xfrm>
            <a:off x="5802070" y="2816594"/>
            <a:ext cx="326623" cy="32662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300000" lon="300000" rev="0"/>
            </a:camera>
            <a:lightRig rig="threePt" dir="t"/>
          </a:scene3d>
          <a:sp3d extrusionH="635000">
            <a:bevelT w="215900"/>
            <a:bevelB w="215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543928" y="3514144"/>
            <a:ext cx="1439694" cy="5938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300000" lon="300000" rev="0"/>
            </a:camera>
            <a:lightRig rig="threePt" dir="t"/>
          </a:scene3d>
          <a:sp3d extrusionH="12700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30738" y="4465435"/>
            <a:ext cx="36545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Nœuds sensitifs</a:t>
            </a:r>
          </a:p>
          <a:p>
            <a:r>
              <a:rPr lang="fr-FR" sz="1100" dirty="0"/>
              <a:t>Mesure d’une ou plusieurs grandeurs physiques</a:t>
            </a:r>
          </a:p>
          <a:p>
            <a:r>
              <a:rPr lang="fr-FR" sz="1100" dirty="0"/>
              <a:t>Communication sans-fils avec le nœud communicant</a:t>
            </a:r>
          </a:p>
          <a:p>
            <a:r>
              <a:rPr lang="fr-FR" sz="1100" dirty="0"/>
              <a:t>Récupération de l’énergie ambiante</a:t>
            </a:r>
          </a:p>
          <a:p>
            <a:r>
              <a:rPr lang="fr-FR" sz="1100" dirty="0"/>
              <a:t>/!\ Pas de traitement</a:t>
            </a:r>
          </a:p>
          <a:p>
            <a:endParaRPr lang="fr-FR" sz="1100" dirty="0"/>
          </a:p>
        </p:txBody>
      </p:sp>
      <p:grpSp>
        <p:nvGrpSpPr>
          <p:cNvPr id="19" name="Groupe 18"/>
          <p:cNvGrpSpPr/>
          <p:nvPr/>
        </p:nvGrpSpPr>
        <p:grpSpPr>
          <a:xfrm>
            <a:off x="737809" y="3414733"/>
            <a:ext cx="805646" cy="1043195"/>
            <a:chOff x="737809" y="3330913"/>
            <a:chExt cx="805646" cy="1043195"/>
          </a:xfrm>
        </p:grpSpPr>
        <p:sp>
          <p:nvSpPr>
            <p:cNvPr id="6" name="Ellipse 5"/>
            <p:cNvSpPr/>
            <p:nvPr/>
          </p:nvSpPr>
          <p:spPr>
            <a:xfrm>
              <a:off x="737809" y="3330913"/>
              <a:ext cx="326623" cy="3266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scene3d>
              <a:camera prst="orthographicFront">
                <a:rot lat="300000" lon="300000" rev="0"/>
              </a:camera>
              <a:lightRig rig="threePt" dir="t"/>
            </a:scene3d>
            <a:sp3d extrusionH="635000">
              <a:bevelT w="215900"/>
              <a:bevelB w="2159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1216832" y="3781361"/>
              <a:ext cx="326623" cy="3266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scene3d>
              <a:camera prst="orthographicFront">
                <a:rot lat="300000" lon="300000" rev="0"/>
              </a:camera>
              <a:lightRig rig="threePt" dir="t"/>
            </a:scene3d>
            <a:sp3d extrusionH="635000">
              <a:bevelT w="215900"/>
              <a:bevelB w="2159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 flipV="1">
              <a:off x="894947" y="3648417"/>
              <a:ext cx="0" cy="7256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flipV="1">
              <a:off x="1368359" y="4107985"/>
              <a:ext cx="0" cy="16766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 flipH="1">
              <a:off x="904473" y="4275650"/>
              <a:ext cx="47341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Arc 19"/>
          <p:cNvSpPr/>
          <p:nvPr/>
        </p:nvSpPr>
        <p:spPr>
          <a:xfrm rot="2066120">
            <a:off x="1073365" y="3578410"/>
            <a:ext cx="914400" cy="914400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Arc 21"/>
          <p:cNvSpPr/>
          <p:nvPr/>
        </p:nvSpPr>
        <p:spPr>
          <a:xfrm rot="2066120">
            <a:off x="875740" y="3388123"/>
            <a:ext cx="1309648" cy="1431015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2066120">
            <a:off x="810034" y="3206377"/>
            <a:ext cx="1599473" cy="1851911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/>
          <p:nvPr/>
        </p:nvCxnSpPr>
        <p:spPr>
          <a:xfrm flipV="1">
            <a:off x="8263775" y="4117510"/>
            <a:ext cx="0" cy="3209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3582537" y="4457928"/>
            <a:ext cx="57021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/>
              <a:t>Nœud communicant</a:t>
            </a:r>
          </a:p>
          <a:p>
            <a:pPr algn="r"/>
            <a:r>
              <a:rPr lang="fr-FR" sz="1100" dirty="0"/>
              <a:t>Traitement et stockage des données</a:t>
            </a:r>
          </a:p>
          <a:p>
            <a:pPr algn="r"/>
            <a:r>
              <a:rPr lang="fr-FR" sz="1100" dirty="0"/>
              <a:t>Communication sans-fils avec les nœuds sensitifs et communicants et la plateforme BIM</a:t>
            </a:r>
          </a:p>
          <a:p>
            <a:pPr algn="r"/>
            <a:r>
              <a:rPr lang="fr-FR" sz="1100" dirty="0"/>
              <a:t>Alimenté en énergie</a:t>
            </a:r>
          </a:p>
        </p:txBody>
      </p:sp>
      <p:sp>
        <p:nvSpPr>
          <p:cNvPr id="32" name="Ellipse 31"/>
          <p:cNvSpPr/>
          <p:nvPr/>
        </p:nvSpPr>
        <p:spPr>
          <a:xfrm>
            <a:off x="3979852" y="3790887"/>
            <a:ext cx="326623" cy="32662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300000" lon="300000" rev="0"/>
            </a:camera>
            <a:lightRig rig="threePt" dir="t"/>
          </a:scene3d>
          <a:sp3d extrusionH="635000">
            <a:bevelT w="215900"/>
            <a:bevelB w="215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790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480" y="1362093"/>
            <a:ext cx="9397058" cy="4525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dirty="0"/>
              <a:t>Critères de choix :</a:t>
            </a:r>
          </a:p>
          <a:p>
            <a:pPr lvl="2"/>
            <a:r>
              <a:rPr lang="fr-FR" dirty="0"/>
              <a:t>Consommation énergétique			la plus faible possible</a:t>
            </a:r>
          </a:p>
          <a:p>
            <a:pPr lvl="2"/>
            <a:r>
              <a:rPr lang="fr-FR" dirty="0"/>
              <a:t>Portée									dizaines ou centaines de 												mètres</a:t>
            </a:r>
          </a:p>
          <a:p>
            <a:pPr lvl="2"/>
            <a:r>
              <a:rPr lang="fr-FR" dirty="0"/>
              <a:t>Débit										???</a:t>
            </a:r>
          </a:p>
          <a:p>
            <a:pPr lvl="2"/>
            <a:r>
              <a:rPr lang="fr-FR" dirty="0"/>
              <a:t>Fréquence								peu sensible au béton 												armé (métal et eau) et 												aux interférences</a:t>
            </a:r>
            <a:br>
              <a:rPr lang="fr-FR" dirty="0"/>
            </a:br>
            <a:r>
              <a:rPr lang="fr-FR" dirty="0"/>
              <a:t>											ISM</a:t>
            </a:r>
          </a:p>
          <a:p>
            <a:pPr lvl="2"/>
            <a:r>
              <a:rPr lang="fr-FR" dirty="0"/>
              <a:t>Topologie du réseau					cluster</a:t>
            </a:r>
          </a:p>
          <a:p>
            <a:pPr lvl="2"/>
            <a:r>
              <a:rPr lang="fr-FR" dirty="0"/>
              <a:t>Protocole								A définir</a:t>
            </a:r>
          </a:p>
          <a:p>
            <a:pPr lvl="2"/>
            <a:r>
              <a:rPr lang="fr-FR" dirty="0" err="1"/>
              <a:t>Directionnalité</a:t>
            </a:r>
            <a:r>
              <a:rPr lang="fr-FR" dirty="0"/>
              <a:t>							Emission seule</a:t>
            </a:r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Méthodes de télécommunication (SN-CM)</a:t>
            </a:r>
          </a:p>
        </p:txBody>
      </p:sp>
    </p:spTree>
    <p:extLst>
      <p:ext uri="{BB962C8B-B14F-4D97-AF65-F5344CB8AC3E}">
        <p14:creationId xmlns:p14="http://schemas.microsoft.com/office/powerpoint/2010/main" val="300769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télécommunication (SN-CM)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94982"/>
              </p:ext>
            </p:extLst>
          </p:nvPr>
        </p:nvGraphicFramePr>
        <p:xfrm>
          <a:off x="161924" y="1057275"/>
          <a:ext cx="9621293" cy="5267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63">
                  <a:extLst>
                    <a:ext uri="{9D8B030D-6E8A-4147-A177-3AD203B41FA5}">
                      <a16:colId xmlns:a16="http://schemas.microsoft.com/office/drawing/2014/main" val="299128433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54980722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499948982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066863843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2886466609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5934943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366735707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3079744764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2694492159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448249516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722367550"/>
                    </a:ext>
                  </a:extLst>
                </a:gridCol>
              </a:tblGrid>
              <a:tr h="808959">
                <a:tc rowSpan="2"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RFID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802.15.4</a:t>
                      </a:r>
                    </a:p>
                    <a:p>
                      <a:pPr algn="ctr"/>
                      <a:r>
                        <a:rPr lang="fr-FR" sz="1000" dirty="0" err="1"/>
                        <a:t>ZigBee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Bluetooth </a:t>
                      </a:r>
                      <a:r>
                        <a:rPr lang="fr-FR" sz="1000" dirty="0" err="1"/>
                        <a:t>Low</a:t>
                      </a:r>
                      <a:r>
                        <a:rPr lang="fr-FR" sz="1000" baseline="0" dirty="0"/>
                        <a:t> </a:t>
                      </a:r>
                      <a:r>
                        <a:rPr lang="fr-FR" sz="1000" baseline="0" dirty="0" err="1"/>
                        <a:t>Energy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802.11</a:t>
                      </a:r>
                    </a:p>
                    <a:p>
                      <a:pPr algn="ctr"/>
                      <a:r>
                        <a:rPr lang="fr-FR" sz="1000" dirty="0" err="1"/>
                        <a:t>WiFi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err="1"/>
                        <a:t>LoRa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err="1"/>
                        <a:t>SigFox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802.15.3</a:t>
                      </a:r>
                    </a:p>
                    <a:p>
                      <a:pPr algn="ctr"/>
                      <a:r>
                        <a:rPr lang="fr-FR" sz="1000" dirty="0"/>
                        <a:t>UWB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UWB-IR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327875"/>
                  </a:ext>
                </a:extLst>
              </a:tr>
              <a:tr h="42005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Passif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Semi-actif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Actif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307393"/>
                  </a:ext>
                </a:extLst>
              </a:tr>
              <a:tr h="960133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Puissance consommée pour la </a:t>
                      </a:r>
                      <a:r>
                        <a:rPr lang="fr-FR" sz="900" dirty="0"/>
                        <a:t>transmission (W)</a:t>
                      </a:r>
                      <a:endParaRPr lang="fr-FR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Très faible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Très faible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&lt;0,195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&lt;0,068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&lt;0,723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&lt;0,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/>
                        <a:t>&lt;0,178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&lt;0,753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&lt;0,034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259149"/>
                  </a:ext>
                </a:extLst>
              </a:tr>
              <a:tr h="960133">
                <a:tc>
                  <a:txBody>
                    <a:bodyPr/>
                    <a:lstStyle/>
                    <a:p>
                      <a:pPr algn="ctr"/>
                      <a:r>
                        <a:rPr lang="fr-FR" sz="900" dirty="0"/>
                        <a:t>Tension d’alimentation (V</a:t>
                      </a:r>
                      <a:r>
                        <a:rPr lang="fr-FR" sz="95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2-3,6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2-3,6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2,1 – 3,6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1,8 – 3,6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3,3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747835"/>
                  </a:ext>
                </a:extLst>
              </a:tr>
              <a:tr h="960133">
                <a:tc>
                  <a:txBody>
                    <a:bodyPr/>
                    <a:lstStyle/>
                    <a:p>
                      <a:pPr algn="ctr"/>
                      <a:r>
                        <a:rPr lang="fr-FR" sz="950" dirty="0"/>
                        <a:t>Taille des trames (o)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133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7931008"/>
                  </a:ext>
                </a:extLst>
              </a:tr>
              <a:tr h="960133">
                <a:tc>
                  <a:txBody>
                    <a:bodyPr/>
                    <a:lstStyle/>
                    <a:p>
                      <a:pPr algn="ctr"/>
                      <a:r>
                        <a:rPr lang="fr-FR" sz="950" dirty="0"/>
                        <a:t>Source d’énergie usuelle dans les WSN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Réutilisation du</a:t>
                      </a:r>
                      <a:r>
                        <a:rPr lang="fr-FR" sz="1000" baseline="0" dirty="0"/>
                        <a:t> signal reçu du lecteur (modulation + "réflexion« )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Réutilisation du</a:t>
                      </a:r>
                      <a:r>
                        <a:rPr lang="fr-FR" sz="1000" baseline="0" dirty="0"/>
                        <a:t> signal reçu du lecteur (modulation + "réflexion")</a:t>
                      </a:r>
                      <a:r>
                        <a:rPr lang="fr-FR" sz="100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(ou pile(s))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Pile(s)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Secteur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Pile(s)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924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24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télécommunication (SN-CM)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06984"/>
              </p:ext>
            </p:extLst>
          </p:nvPr>
        </p:nvGraphicFramePr>
        <p:xfrm>
          <a:off x="161924" y="1057275"/>
          <a:ext cx="9621293" cy="5267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63">
                  <a:extLst>
                    <a:ext uri="{9D8B030D-6E8A-4147-A177-3AD203B41FA5}">
                      <a16:colId xmlns:a16="http://schemas.microsoft.com/office/drawing/2014/main" val="299128433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54980722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499948982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066863843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2886466609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5934943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366735707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3079744764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2694492159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448249516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722367550"/>
                    </a:ext>
                  </a:extLst>
                </a:gridCol>
              </a:tblGrid>
              <a:tr h="808959">
                <a:tc rowSpan="2"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RFID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802.15.4</a:t>
                      </a:r>
                    </a:p>
                    <a:p>
                      <a:pPr algn="ctr"/>
                      <a:r>
                        <a:rPr lang="fr-FR" sz="1000" dirty="0" err="1"/>
                        <a:t>ZigBee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Bluetooth </a:t>
                      </a:r>
                      <a:r>
                        <a:rPr lang="fr-FR" sz="1000" dirty="0" err="1"/>
                        <a:t>Low</a:t>
                      </a:r>
                      <a:r>
                        <a:rPr lang="fr-FR" sz="1000" baseline="0" dirty="0"/>
                        <a:t> </a:t>
                      </a:r>
                      <a:r>
                        <a:rPr lang="fr-FR" sz="1000" baseline="0" dirty="0" err="1"/>
                        <a:t>Energy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802.11</a:t>
                      </a:r>
                    </a:p>
                    <a:p>
                      <a:pPr algn="ctr"/>
                      <a:r>
                        <a:rPr lang="fr-FR" sz="1000" dirty="0" err="1"/>
                        <a:t>WiFi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err="1"/>
                        <a:t>LoRa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err="1"/>
                        <a:t>SigFox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802.15.3</a:t>
                      </a:r>
                    </a:p>
                    <a:p>
                      <a:pPr algn="ctr"/>
                      <a:r>
                        <a:rPr lang="fr-FR" sz="1000" dirty="0"/>
                        <a:t>UWB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UWB-IR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327875"/>
                  </a:ext>
                </a:extLst>
              </a:tr>
              <a:tr h="42005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Passif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Semi-actif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Actif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307393"/>
                  </a:ext>
                </a:extLst>
              </a:tr>
              <a:tr h="1472850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Fréquences disponibles (Hz)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LF: [125k;</a:t>
                      </a:r>
                      <a:r>
                        <a:rPr lang="fr-FR" sz="1000" baseline="0" dirty="0"/>
                        <a:t>135k]</a:t>
                      </a:r>
                      <a:endParaRPr lang="fr-FR" sz="1000" dirty="0"/>
                    </a:p>
                    <a:p>
                      <a:pPr algn="l"/>
                      <a:r>
                        <a:rPr lang="fr-FR" sz="1000" dirty="0"/>
                        <a:t>HF: 13,56M</a:t>
                      </a:r>
                    </a:p>
                    <a:p>
                      <a:pPr algn="l"/>
                      <a:r>
                        <a:rPr lang="fr-FR" sz="1000" dirty="0"/>
                        <a:t>UHF:</a:t>
                      </a:r>
                      <a:r>
                        <a:rPr lang="fr-FR" sz="1000" baseline="0" dirty="0"/>
                        <a:t> [400M;960M]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err="1"/>
                        <a:t>Rf</a:t>
                      </a:r>
                      <a:r>
                        <a:rPr lang="fr-FR" sz="1000" dirty="0"/>
                        <a:t>: [2,45G;5,8G]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UHF: </a:t>
                      </a:r>
                      <a:r>
                        <a:rPr lang="fr-FR" sz="1000" baseline="0" dirty="0"/>
                        <a:t>[400M;960M]</a:t>
                      </a:r>
                    </a:p>
                    <a:p>
                      <a:pPr algn="l"/>
                      <a:r>
                        <a:rPr lang="fr-FR" sz="1000" dirty="0" err="1"/>
                        <a:t>Rf</a:t>
                      </a:r>
                      <a:r>
                        <a:rPr lang="fr-FR" sz="1000" dirty="0"/>
                        <a:t>: [2,45G;5,8G]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UHF: </a:t>
                      </a:r>
                      <a:r>
                        <a:rPr lang="fr-FR" sz="1000" baseline="0" dirty="0"/>
                        <a:t>[400M;960M]</a:t>
                      </a:r>
                    </a:p>
                    <a:p>
                      <a:pPr algn="l"/>
                      <a:r>
                        <a:rPr lang="fr-FR" sz="1000" dirty="0" err="1"/>
                        <a:t>Rf</a:t>
                      </a:r>
                      <a:r>
                        <a:rPr lang="fr-FR" sz="1000" dirty="0"/>
                        <a:t>: [2,45G;5,8G]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868 / 915 M</a:t>
                      </a:r>
                    </a:p>
                    <a:p>
                      <a:pPr algn="l"/>
                      <a:r>
                        <a:rPr lang="fr-FR" sz="1000" dirty="0"/>
                        <a:t>2,4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2,4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2,4G</a:t>
                      </a:r>
                    </a:p>
                    <a:p>
                      <a:pPr algn="l"/>
                      <a:r>
                        <a:rPr lang="fr-FR" sz="1000" dirty="0"/>
                        <a:t>5G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433 / 868 / 915 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433 / 868 / 915 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[3,1G; 10,6G]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[3,1G; 10,6G]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60G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820629"/>
                  </a:ext>
                </a:extLst>
              </a:tr>
              <a:tr h="353919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/>
                        <a:t>Partiellement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Pas de licence nécessaire, mais fonction du</a:t>
                      </a:r>
                      <a:r>
                        <a:rPr lang="fr-FR" sz="1000" baseline="0" dirty="0"/>
                        <a:t> pays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Pas de licence nécessaire, mais fonction du</a:t>
                      </a:r>
                      <a:r>
                        <a:rPr lang="fr-FR" sz="1000" baseline="0" dirty="0"/>
                        <a:t> pays</a:t>
                      </a:r>
                      <a:endParaRPr lang="fr-FR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224656"/>
                  </a:ext>
                </a:extLst>
              </a:tr>
              <a:tr h="552319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Débit théorique (Bps)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LF:</a:t>
                      </a:r>
                      <a:r>
                        <a:rPr lang="fr-FR" sz="1000" baseline="0" dirty="0"/>
                        <a:t> </a:t>
                      </a:r>
                      <a:r>
                        <a:rPr lang="fr-FR" sz="1000" dirty="0"/>
                        <a:t>&lt;1k</a:t>
                      </a:r>
                    </a:p>
                    <a:p>
                      <a:pPr algn="l"/>
                      <a:r>
                        <a:rPr lang="fr-FR" sz="1000" dirty="0"/>
                        <a:t>HF: &lt;25k</a:t>
                      </a:r>
                    </a:p>
                    <a:p>
                      <a:pPr algn="l"/>
                      <a:r>
                        <a:rPr lang="fr-FR" sz="1000" dirty="0"/>
                        <a:t>UHF: &lt;28k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&lt;16k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&lt;128k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&lt;250k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&lt;2M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&lt;54M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&lt;250k (</a:t>
                      </a:r>
                      <a:r>
                        <a:rPr lang="fr-FR" sz="1000" dirty="0" err="1"/>
                        <a:t>FSk</a:t>
                      </a:r>
                      <a:r>
                        <a:rPr lang="fr-FR" sz="1000" dirty="0"/>
                        <a:t>/OOK)</a:t>
                      </a:r>
                    </a:p>
                    <a:p>
                      <a:pPr algn="l"/>
                      <a:r>
                        <a:rPr lang="fr-FR" sz="1000" dirty="0"/>
                        <a:t>&lt;37,5k (</a:t>
                      </a:r>
                      <a:r>
                        <a:rPr lang="fr-FR" sz="1000" dirty="0" err="1"/>
                        <a:t>LoRa</a:t>
                      </a:r>
                      <a:r>
                        <a:rPr lang="fr-FR" sz="1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&lt;100 /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&lt;480M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&lt;750M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456562"/>
                  </a:ext>
                </a:extLst>
              </a:tr>
              <a:tr h="859163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Portée théorique maximale (extérieur) (m)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LF:</a:t>
                      </a:r>
                      <a:r>
                        <a:rPr lang="fr-FR" sz="1000" baseline="0" dirty="0"/>
                        <a:t> &lt;0,5</a:t>
                      </a:r>
                    </a:p>
                    <a:p>
                      <a:pPr algn="l"/>
                      <a:r>
                        <a:rPr lang="fr-FR" sz="1000" baseline="0" dirty="0"/>
                        <a:t>HF: &lt;1,5</a:t>
                      </a:r>
                    </a:p>
                    <a:p>
                      <a:pPr algn="l"/>
                      <a:r>
                        <a:rPr lang="fr-FR" sz="1000" dirty="0"/>
                        <a:t>UHF: &lt;5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&lt;1,2k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&gt;10k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&gt;10k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/>
                        <a:t>&lt;50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5480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1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télécommunication (SN-CM)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35479"/>
              </p:ext>
            </p:extLst>
          </p:nvPr>
        </p:nvGraphicFramePr>
        <p:xfrm>
          <a:off x="161924" y="1057275"/>
          <a:ext cx="9621293" cy="5114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63">
                  <a:extLst>
                    <a:ext uri="{9D8B030D-6E8A-4147-A177-3AD203B41FA5}">
                      <a16:colId xmlns:a16="http://schemas.microsoft.com/office/drawing/2014/main" val="299128433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54980722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499948982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066863843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2886466609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5934943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3667357078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3079744764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2694492159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1448249516"/>
                    </a:ext>
                  </a:extLst>
                </a:gridCol>
                <a:gridCol w="874663">
                  <a:extLst>
                    <a:ext uri="{9D8B030D-6E8A-4147-A177-3AD203B41FA5}">
                      <a16:colId xmlns:a16="http://schemas.microsoft.com/office/drawing/2014/main" val="722367550"/>
                    </a:ext>
                  </a:extLst>
                </a:gridCol>
              </a:tblGrid>
              <a:tr h="601195">
                <a:tc rowSpan="2"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RFID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802.15.4</a:t>
                      </a:r>
                    </a:p>
                    <a:p>
                      <a:pPr algn="ctr"/>
                      <a:r>
                        <a:rPr lang="fr-FR" sz="1000" dirty="0" err="1"/>
                        <a:t>ZigBee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Bluetooth </a:t>
                      </a:r>
                      <a:r>
                        <a:rPr lang="fr-FR" sz="1000" dirty="0" err="1"/>
                        <a:t>Low</a:t>
                      </a:r>
                      <a:r>
                        <a:rPr lang="fr-FR" sz="1000" baseline="0" dirty="0"/>
                        <a:t> </a:t>
                      </a:r>
                      <a:r>
                        <a:rPr lang="fr-FR" sz="1000" baseline="0" dirty="0" err="1"/>
                        <a:t>Energy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802.11</a:t>
                      </a:r>
                    </a:p>
                    <a:p>
                      <a:pPr algn="ctr"/>
                      <a:r>
                        <a:rPr lang="fr-FR" sz="1000" dirty="0" err="1"/>
                        <a:t>WiFi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err="1"/>
                        <a:t>LoRa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err="1"/>
                        <a:t>SigFox</a:t>
                      </a:r>
                      <a:endParaRPr lang="fr-FR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IEEE 802.15.3</a:t>
                      </a:r>
                    </a:p>
                    <a:p>
                      <a:pPr algn="ctr"/>
                      <a:r>
                        <a:rPr lang="fr-FR" sz="1000" dirty="0"/>
                        <a:t>UWB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UWB-IR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327875"/>
                  </a:ext>
                </a:extLst>
              </a:tr>
              <a:tr h="31217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Passif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Semi-actif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Actif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307393"/>
                  </a:ext>
                </a:extLst>
              </a:tr>
              <a:tr h="34269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Direction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Emission seule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(/ Réception)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Emission / Réception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0260452"/>
                  </a:ext>
                </a:extLst>
              </a:tr>
              <a:tr h="60630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Topologies possibles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Etoile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/>
                        <a:t>Etoile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Etoile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Etoile</a:t>
                      </a:r>
                    </a:p>
                    <a:p>
                      <a:pPr algn="ctr"/>
                      <a:r>
                        <a:rPr lang="fr-FR" sz="1000" dirty="0"/>
                        <a:t>Pair-à-pair</a:t>
                      </a:r>
                    </a:p>
                    <a:p>
                      <a:pPr algn="ctr"/>
                      <a:r>
                        <a:rPr lang="fr-FR" sz="1000" dirty="0"/>
                        <a:t>Cluster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Etoile (</a:t>
                      </a:r>
                      <a:r>
                        <a:rPr lang="fr-FR" sz="1000" dirty="0" err="1"/>
                        <a:t>maîte</a:t>
                      </a:r>
                      <a:r>
                        <a:rPr lang="fr-FR" sz="1000" dirty="0"/>
                        <a:t>-esclaves)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Etoile (Point d’accès – terminaux)</a:t>
                      </a:r>
                    </a:p>
                    <a:p>
                      <a:pPr algn="ctr"/>
                      <a:r>
                        <a:rPr lang="fr-FR" sz="1000" dirty="0"/>
                        <a:t>Cluster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Etoile (Point d’accès – terminaux)</a:t>
                      </a:r>
                    </a:p>
                    <a:p>
                      <a:pPr algn="ctr"/>
                      <a:r>
                        <a:rPr lang="fr-FR" sz="1000" dirty="0"/>
                        <a:t>Pair-à-pair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Etoile (Point d’accès – terminaux)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Pair-à-pair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703029"/>
                  </a:ext>
                </a:extLst>
              </a:tr>
              <a:tr h="34269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Charge supportée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8881361"/>
                  </a:ext>
                </a:extLst>
              </a:tr>
              <a:tr h="474502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Prix</a:t>
                      </a:r>
                      <a:r>
                        <a:rPr lang="fr-FR" sz="1000" baseline="0" dirty="0"/>
                        <a:t> d’un transmetteur avec STACK ($)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0,01-1</a:t>
                      </a:r>
                    </a:p>
                    <a:p>
                      <a:pPr algn="ctr"/>
                      <a:r>
                        <a:rPr lang="fr-FR" sz="1000" dirty="0"/>
                        <a:t>(fonction du volume)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20-60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30- &gt;100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&gt;12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&gt;35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2372698"/>
                  </a:ext>
                </a:extLst>
              </a:tr>
              <a:tr h="200672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Autre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Utilise l’énergie fournie par le lecteur pour transmettre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Utilise l’énergie fournie par le lecteur pour initier la transmission et la source locale</a:t>
                      </a:r>
                      <a:r>
                        <a:rPr lang="fr-FR" sz="850" baseline="0" dirty="0"/>
                        <a:t> d’énergie pour les mesures, traitements et transmissions</a:t>
                      </a:r>
                      <a:endParaRPr lang="fr-FR" sz="8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50" dirty="0"/>
                        <a:t>Utilise la source locale</a:t>
                      </a:r>
                      <a:r>
                        <a:rPr lang="fr-FR" sz="850" baseline="0" dirty="0"/>
                        <a:t> d’énergie pour les mesures, traitements et transmissions</a:t>
                      </a:r>
                      <a:endParaRPr lang="fr-FR" sz="8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 err="1"/>
                        <a:t>ZigBee</a:t>
                      </a:r>
                      <a:r>
                        <a:rPr lang="fr-FR" sz="850" dirty="0"/>
                        <a:t> est</a:t>
                      </a:r>
                      <a:r>
                        <a:rPr lang="fr-FR" sz="850" baseline="0" dirty="0"/>
                        <a:t> un protocole de communication basé sur la technologie XBEE</a:t>
                      </a:r>
                      <a:endParaRPr lang="fr-FR" sz="8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BLE</a:t>
                      </a:r>
                      <a:r>
                        <a:rPr lang="fr-FR" sz="850" baseline="0" dirty="0"/>
                        <a:t> définie un protocole de communication</a:t>
                      </a:r>
                      <a:endParaRPr lang="fr-FR" sz="8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50" dirty="0" err="1"/>
                        <a:t>WiFi</a:t>
                      </a:r>
                      <a:r>
                        <a:rPr lang="fr-FR" sz="850" dirty="0"/>
                        <a:t> </a:t>
                      </a:r>
                      <a:r>
                        <a:rPr lang="fr-FR" sz="850" baseline="0" dirty="0"/>
                        <a:t>définie un protocole de communication</a:t>
                      </a:r>
                      <a:endParaRPr lang="fr-FR" sz="8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Un</a:t>
                      </a:r>
                      <a:r>
                        <a:rPr lang="fr-FR" sz="850" baseline="0" dirty="0"/>
                        <a:t> seul fabriquant de </a:t>
                      </a:r>
                      <a:r>
                        <a:rPr lang="fr-FR" sz="850" baseline="0" dirty="0" err="1"/>
                        <a:t>transceiver</a:t>
                      </a:r>
                      <a:r>
                        <a:rPr lang="fr-FR" sz="850" baseline="0" dirty="0"/>
                        <a:t> : </a:t>
                      </a:r>
                      <a:r>
                        <a:rPr lang="fr-FR" sz="850" baseline="0" dirty="0" err="1"/>
                        <a:t>Semtech</a:t>
                      </a:r>
                      <a:endParaRPr lang="fr-FR" sz="85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Réseau et technologie propriétaire</a:t>
                      </a:r>
                      <a:r>
                        <a:rPr lang="fr-FR" sz="850" baseline="0" dirty="0"/>
                        <a:t>s (abonnement)</a:t>
                      </a:r>
                    </a:p>
                    <a:p>
                      <a:pPr algn="ctr"/>
                      <a:r>
                        <a:rPr lang="fr-FR" sz="850" baseline="0" dirty="0"/>
                        <a:t>Des travaux sur l’EH sont disponible pour les clients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50" dirty="0"/>
                        <a:t>Peu documenté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93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04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64432" y="224583"/>
            <a:ext cx="8718782" cy="499661"/>
          </a:xfrm>
        </p:spPr>
        <p:txBody>
          <a:bodyPr>
            <a:normAutofit fontScale="90000"/>
          </a:bodyPr>
          <a:lstStyle/>
          <a:p>
            <a:r>
              <a:rPr lang="fr-FR" dirty="0"/>
              <a:t>Technologies de télécommunication (SN-CM)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17480" y="1362093"/>
            <a:ext cx="93970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SzPct val="95000"/>
              <a:buFont typeface="Lucida Grande"/>
              <a:buChar char="&gt;"/>
              <a:defRPr sz="32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Wingdings" charset="2"/>
              <a:buChar char="§"/>
              <a:defRPr sz="28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Arial"/>
              <a:buChar char="•"/>
              <a:defRPr sz="24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AD7"/>
              </a:buClr>
              <a:buFont typeface="Arial"/>
              <a:buChar char="–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2E45"/>
              </a:buClr>
              <a:buFont typeface="Lucida Grande"/>
              <a:buChar char="-"/>
              <a:defRPr sz="2000" kern="1200">
                <a:solidFill>
                  <a:srgbClr val="001A3A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000" dirty="0"/>
              <a:t>Interrogations</a:t>
            </a:r>
          </a:p>
          <a:p>
            <a:pPr marL="457200" lvl="1" indent="0">
              <a:buNone/>
            </a:pPr>
            <a:r>
              <a:rPr lang="fr-FR" sz="2000" dirty="0"/>
              <a:t>Où doit se trouver le transmetteur ? (surface du béton, à une profondeur maitrisée, ou totalement intégré)</a:t>
            </a:r>
          </a:p>
          <a:p>
            <a:pPr marL="457200" lvl="1" indent="0">
              <a:buNone/>
            </a:pPr>
            <a:r>
              <a:rPr lang="fr-FR" sz="2000" dirty="0"/>
              <a:t>A quelle fréquence veut-on des données ? (cf. technologies de mesure et méthodes d’alimentation)</a:t>
            </a:r>
          </a:p>
          <a:p>
            <a:pPr marL="457200" lvl="1" indent="0">
              <a:buNone/>
            </a:pPr>
            <a:r>
              <a:rPr lang="fr-FR" sz="2000" dirty="0"/>
              <a:t>Souhaitons nous avoir deux modes de traitements ? (nominale et exceptionnel (catastrophe naturelle)) (cf. technologies de mesure et méthodes d’alimentation)</a:t>
            </a:r>
          </a:p>
          <a:p>
            <a:pPr marL="457200" lvl="1" indent="0">
              <a:buNone/>
            </a:pPr>
            <a:r>
              <a:rPr lang="fr-FR" sz="2000" dirty="0"/>
              <a:t>Quelle est la portée désirée ?</a:t>
            </a:r>
          </a:p>
          <a:p>
            <a:pPr marL="457200" lvl="1" indent="0">
              <a:buNone/>
            </a:pPr>
            <a:endParaRPr lang="fr-FR" sz="2000" dirty="0"/>
          </a:p>
          <a:p>
            <a:pPr lvl="1"/>
            <a:r>
              <a:rPr lang="fr-FR" sz="2000" dirty="0"/>
              <a:t>Conclusion</a:t>
            </a:r>
          </a:p>
          <a:p>
            <a:pPr marL="457200" lvl="1" indent="0">
              <a:buNone/>
            </a:pPr>
            <a:r>
              <a:rPr lang="fr-FR" sz="2000" dirty="0"/>
              <a:t>Les technologies usuelles ont toutes des contraintes protocolaires.</a:t>
            </a:r>
          </a:p>
          <a:p>
            <a:pPr marL="457200" lvl="1" indent="0">
              <a:buNone/>
            </a:pPr>
            <a:r>
              <a:rPr lang="fr-FR" sz="2000" dirty="0"/>
              <a:t>L’idée est d’adapter le protocole au besoin et de le simplifier au maximum.</a:t>
            </a:r>
          </a:p>
          <a:p>
            <a:pPr marL="457200" lvl="1" indent="0">
              <a:buNone/>
            </a:pPr>
            <a:r>
              <a:rPr lang="fr-FR" sz="2000" dirty="0"/>
              <a:t>Il faudrait faire une étude de transmission électromagnétique au travers du béton pour déterminer les fréquences les moins altérées. </a:t>
            </a:r>
          </a:p>
          <a:p>
            <a:pPr marL="457200" lvl="1" indent="0">
              <a:buNone/>
            </a:pPr>
            <a:r>
              <a:rPr lang="fr-FR" sz="2000" dirty="0"/>
              <a:t>Les bandes ISM sont contraintes en termes de puissance d’émission et de temps d’occupation des canaux.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1660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4628</TotalTime>
  <Words>3083</Words>
  <Application>Microsoft Office PowerPoint</Application>
  <PresentationFormat>Format A4 (210 x 297 mm)</PresentationFormat>
  <Paragraphs>577</Paragraphs>
  <Slides>20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8" baseType="lpstr">
      <vt:lpstr>Arial</vt:lpstr>
      <vt:lpstr>Avenir Book</vt:lpstr>
      <vt:lpstr>Avenir Light</vt:lpstr>
      <vt:lpstr>Calibri</vt:lpstr>
      <vt:lpstr>Lucida Grande</vt:lpstr>
      <vt:lpstr>Wingdings</vt:lpstr>
      <vt:lpstr>Thème Office</vt:lpstr>
      <vt:lpstr>Conception personnalisée</vt:lpstr>
      <vt:lpstr>McBIM - Matière Communicante au service du BIM</vt:lpstr>
      <vt:lpstr>Objectifs généraux du projet</vt:lpstr>
      <vt:lpstr>Tâches du "Work Package"  n°2</vt:lpstr>
      <vt:lpstr>Modèle du réseau de capteurs sans-fils</vt:lpstr>
      <vt:lpstr>Méthodes de télécommunication (SN-CM)</vt:lpstr>
      <vt:lpstr>Technologies de télécommunication (SN-CM)</vt:lpstr>
      <vt:lpstr>Technologies de télécommunication (SN-CM)</vt:lpstr>
      <vt:lpstr>Technologies de télécommunication (SN-CM)</vt:lpstr>
      <vt:lpstr>Technologies de télécommunication (SN-CM)</vt:lpstr>
      <vt:lpstr>Technologies de télécommunication (SN-CM)</vt:lpstr>
      <vt:lpstr>Technologies de mesure</vt:lpstr>
      <vt:lpstr>Technologies de mesure</vt:lpstr>
      <vt:lpstr>Technologies de mesure</vt:lpstr>
      <vt:lpstr>Méthodes d’alimentation</vt:lpstr>
      <vt:lpstr>Méthodes d’alimentation</vt:lpstr>
      <vt:lpstr>Méthodes d’alimentation</vt:lpstr>
      <vt:lpstr>Méthodes d’alimentation</vt:lpstr>
      <vt:lpstr>Exemples d’applications</vt:lpstr>
      <vt:lpstr>Généralités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</dc:creator>
  <cp:lastModifiedBy>William Derigent</cp:lastModifiedBy>
  <cp:revision>632</cp:revision>
  <cp:lastPrinted>2016-07-28T16:27:59Z</cp:lastPrinted>
  <dcterms:created xsi:type="dcterms:W3CDTF">2016-07-25T13:14:14Z</dcterms:created>
  <dcterms:modified xsi:type="dcterms:W3CDTF">2018-07-27T15:57:28Z</dcterms:modified>
</cp:coreProperties>
</file>